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97" r:id="rId3"/>
    <p:sldId id="336" r:id="rId4"/>
    <p:sldId id="381" r:id="rId5"/>
    <p:sldId id="382" r:id="rId6"/>
    <p:sldId id="380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97" r:id="rId22"/>
    <p:sldId id="39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ez Brank" initials="JB" lastIdx="0" clrIdx="0">
    <p:extLst>
      <p:ext uri="{19B8F6BF-5375-455C-9EA6-DF929625EA0E}">
        <p15:presenceInfo xmlns:p15="http://schemas.microsoft.com/office/powerpoint/2012/main" userId="Janez Bran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80FF80"/>
    <a:srgbClr val="FF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4660"/>
  </p:normalViewPr>
  <p:slideViewPr>
    <p:cSldViewPr>
      <p:cViewPr varScale="1">
        <p:scale>
          <a:sx n="143" d="100"/>
          <a:sy n="143" d="100"/>
        </p:scale>
        <p:origin x="144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46154-BAB2-4A72-B464-59E5434146C1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B938C-A62E-4FFF-B4AA-256A16F0F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43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6EBE-8B19-4E9E-8A68-0546044A2CE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8854-FA54-4711-A823-F98B891C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3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6EBE-8B19-4E9E-8A68-0546044A2CE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8854-FA54-4711-A823-F98B891C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40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6EBE-8B19-4E9E-8A68-0546044A2CE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8854-FA54-4711-A823-F98B891C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24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6EBE-8B19-4E9E-8A68-0546044A2CE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8854-FA54-4711-A823-F98B891C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9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6EBE-8B19-4E9E-8A68-0546044A2CE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8854-FA54-4711-A823-F98B891C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33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6EBE-8B19-4E9E-8A68-0546044A2CE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8854-FA54-4711-A823-F98B891C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103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6EBE-8B19-4E9E-8A68-0546044A2CE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8854-FA54-4711-A823-F98B891C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90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6EBE-8B19-4E9E-8A68-0546044A2CE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8854-FA54-4711-A823-F98B891C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4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6EBE-8B19-4E9E-8A68-0546044A2CE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8854-FA54-4711-A823-F98B891C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58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6EBE-8B19-4E9E-8A68-0546044A2CE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8854-FA54-4711-A823-F98B891C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6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6EBE-8B19-4E9E-8A68-0546044A2CE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8854-FA54-4711-A823-F98B891C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0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F6EBE-8B19-4E9E-8A68-0546044A2CE5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A8854-FA54-4711-A823-F98B891C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3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RTK 2024 </a:t>
            </a:r>
            <a:br>
              <a:rPr lang="sl-SI" dirty="0" smtClean="0"/>
            </a:br>
            <a:r>
              <a:rPr lang="sl-SI" dirty="0" smtClean="0"/>
              <a:t>Naloge in rešitve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Janez Brank</a:t>
            </a:r>
            <a:endParaRPr lang="en-US" dirty="0"/>
          </a:p>
        </p:txBody>
      </p:sp>
      <p:pic>
        <p:nvPicPr>
          <p:cNvPr id="4" name="Picture 2" descr="RTK_2024_glava_za_dokumente_velik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7" y="4634685"/>
            <a:ext cx="74771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29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2.3 Boggle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Dana je pravokotna karirasta mreža črk</a:t>
            </a:r>
          </a:p>
          <a:p>
            <a:pPr lvl="1"/>
            <a:r>
              <a:rPr lang="sl-SI" dirty="0" smtClean="0"/>
              <a:t>Za več besed nas zanima, ali se pojavljajo v mreži</a:t>
            </a:r>
          </a:p>
          <a:p>
            <a:pPr lvl="1"/>
            <a:r>
              <a:rPr lang="sl-SI" dirty="0" smtClean="0"/>
              <a:t>Vsaka naslednja črka besede mora imeti skupno vsaj oglišče s prejšnjo</a:t>
            </a:r>
          </a:p>
          <a:p>
            <a:pPr lvl="1"/>
            <a:r>
              <a:rPr lang="sl-SI" dirty="0" smtClean="0"/>
              <a:t>Posamezne črke ne smemo uporabiti večkrat pri isti besedi</a:t>
            </a:r>
          </a:p>
          <a:p>
            <a:r>
              <a:rPr lang="sl-SI" dirty="0" smtClean="0"/>
              <a:t>Rešitev:</a:t>
            </a:r>
          </a:p>
          <a:p>
            <a:pPr lvl="1"/>
            <a:r>
              <a:rPr lang="sl-SI" dirty="0" smtClean="0"/>
              <a:t>Za vsako besedo poiščemo vse pojavitve njene prve črke v mreži,</a:t>
            </a:r>
            <a:br>
              <a:rPr lang="sl-SI" dirty="0" smtClean="0"/>
            </a:br>
            <a:r>
              <a:rPr lang="sl-SI" dirty="0" smtClean="0"/>
              <a:t>od vsake pojavitve prve črke nadaljujemo z rekurzijo</a:t>
            </a:r>
          </a:p>
          <a:p>
            <a:pPr lvl="1"/>
            <a:r>
              <a:rPr lang="sl-SI" dirty="0" smtClean="0"/>
              <a:t>Rekurzivni klic pregleda sosede trenutnega polja in preveri, če je na njih naslednja črka besede;  če je, izvede od tam naprej vgnezden klic</a:t>
            </a:r>
          </a:p>
          <a:p>
            <a:pPr lvl="1"/>
            <a:r>
              <a:rPr lang="sl-SI" dirty="0" smtClean="0"/>
              <a:t>Pred vgnezdenim klicem spremenimo trenutno polje mreže v #, po vrnitvi iz klica povrnemo polje v prvotno stanje</a:t>
            </a:r>
          </a:p>
          <a:p>
            <a:pPr lvl="2"/>
            <a:r>
              <a:rPr lang="sl-SI" dirty="0" smtClean="0"/>
              <a:t>Da ne bomo uporabili iste črke mreže po večkrat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0416480" y="1380307"/>
            <a:ext cx="288032" cy="30130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200456" y="332656"/>
            <a:ext cx="15841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ekz</a:t>
            </a:r>
          </a:p>
          <a:p>
            <a:r>
              <a:rPr lang="sl-SI" sz="3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ato </a:t>
            </a:r>
          </a:p>
          <a:p>
            <a:r>
              <a:rPr lang="sl-SI" sz="3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lva</a:t>
            </a:r>
            <a:endParaRPr lang="en-US" sz="3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10700928" y="1268760"/>
            <a:ext cx="3584" cy="3894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700928" y="1266665"/>
            <a:ext cx="219608" cy="209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82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2.4 Prepisovanje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dirty="0" smtClean="0"/>
              <a:t>Radi bi rešili naslednji problem: </a:t>
            </a:r>
          </a:p>
          <a:p>
            <a:pPr lvl="1"/>
            <a:r>
              <a:rPr lang="sl-SI" dirty="0" smtClean="0"/>
              <a:t>Danih je </a:t>
            </a:r>
            <a:r>
              <a:rPr lang="sl-SI" i="1" dirty="0" smtClean="0"/>
              <a:t>C</a:t>
            </a:r>
            <a:r>
              <a:rPr lang="sl-SI" dirty="0" smtClean="0"/>
              <a:t> cest, ki se stikajo v </a:t>
            </a:r>
            <a:r>
              <a:rPr lang="sl-SI" i="1" dirty="0" smtClean="0"/>
              <a:t>K</a:t>
            </a:r>
            <a:r>
              <a:rPr lang="sl-SI" dirty="0" smtClean="0"/>
              <a:t> krožiščih (vsaka cesta povezuje dve krožišči)</a:t>
            </a:r>
          </a:p>
          <a:p>
            <a:pPr lvl="1"/>
            <a:r>
              <a:rPr lang="sl-SI" dirty="0" smtClean="0"/>
              <a:t>V krožišča lahko postavljamo luči</a:t>
            </a:r>
          </a:p>
          <a:p>
            <a:pPr lvl="1"/>
            <a:r>
              <a:rPr lang="sl-SI" dirty="0" smtClean="0"/>
              <a:t>Postavi luči v minimalno število krožišč tako, da bo vsaka cesta osvetljena na vsaj enem koncu</a:t>
            </a:r>
          </a:p>
          <a:p>
            <a:r>
              <a:rPr lang="sl-SI" dirty="0" smtClean="0"/>
              <a:t>Imamo pa algoritem oz. črno škatlico za reševanje drugačnega problema:</a:t>
            </a:r>
          </a:p>
          <a:p>
            <a:pPr lvl="1"/>
            <a:r>
              <a:rPr lang="sl-SI" dirty="0" smtClean="0"/>
              <a:t>Danih je </a:t>
            </a:r>
            <a:r>
              <a:rPr lang="sl-SI" i="1" dirty="0" smtClean="0"/>
              <a:t>S</a:t>
            </a:r>
            <a:r>
              <a:rPr lang="sl-SI" dirty="0" smtClean="0"/>
              <a:t> sličic, ki so naprodaj v </a:t>
            </a:r>
            <a:r>
              <a:rPr lang="sl-SI" i="1" dirty="0" smtClean="0"/>
              <a:t>P</a:t>
            </a:r>
            <a:r>
              <a:rPr lang="sl-SI" dirty="0" smtClean="0"/>
              <a:t> paketih</a:t>
            </a:r>
          </a:p>
          <a:p>
            <a:pPr lvl="1"/>
            <a:r>
              <a:rPr lang="sl-SI" dirty="0" smtClean="0"/>
              <a:t>Za vsak paket je znano, katere sličice so v njem</a:t>
            </a:r>
          </a:p>
          <a:p>
            <a:pPr lvl="1"/>
            <a:r>
              <a:rPr lang="sl-SI" dirty="0" smtClean="0"/>
              <a:t>Radi bi kupili čim manj paketov tako, da bo vsaka možna sličica v vsaj enem od kupljenih paketov</a:t>
            </a:r>
          </a:p>
          <a:p>
            <a:r>
              <a:rPr lang="sl-SI" dirty="0" smtClean="0"/>
              <a:t>Naloga: reši prvi problem s pomočjo algoritma za drugi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1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2.4 Prepisovanje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Podobnosti (in ena razlika) med problemoma:</a:t>
            </a:r>
          </a:p>
          <a:p>
            <a:pPr lvl="1"/>
            <a:r>
              <a:rPr lang="sl-SI" dirty="0" smtClean="0"/>
              <a:t>	hočemo osvetliti vse ceste		hočemo zbrati vse sličice</a:t>
            </a:r>
          </a:p>
          <a:p>
            <a:pPr lvl="1"/>
            <a:r>
              <a:rPr lang="sl-SI" dirty="0" smtClean="0"/>
              <a:t>	ko postavimo luč v krožišče,		ko kupimo paket,</a:t>
            </a:r>
            <a:br>
              <a:rPr lang="sl-SI" dirty="0" smtClean="0"/>
            </a:br>
            <a:r>
              <a:rPr lang="sl-SI" dirty="0" smtClean="0"/>
              <a:t>	    osvetlimo nekaj cest		    dobimo nekaj sličic</a:t>
            </a:r>
          </a:p>
          <a:p>
            <a:pPr lvl="1"/>
            <a:r>
              <a:rPr lang="sl-SI" dirty="0" smtClean="0"/>
              <a:t>	minimiziramo št. luči			minimiziramo št. paketov </a:t>
            </a:r>
          </a:p>
          <a:p>
            <a:pPr lvl="1"/>
            <a:r>
              <a:rPr lang="sl-SI" dirty="0" smtClean="0"/>
              <a:t>	cesta povezuje 2 krožišči		sličica je lahko v 1 ali več paketih</a:t>
            </a:r>
          </a:p>
          <a:p>
            <a:r>
              <a:rPr lang="sl-SI" dirty="0" smtClean="0"/>
              <a:t>Rešitev:</a:t>
            </a:r>
          </a:p>
          <a:p>
            <a:pPr lvl="1"/>
            <a:r>
              <a:rPr lang="sl-SI" dirty="0" smtClean="0"/>
              <a:t>Definirajmo primerek drugega problema, ki vsebuje:</a:t>
            </a:r>
          </a:p>
          <a:p>
            <a:pPr lvl="2"/>
            <a:r>
              <a:rPr lang="sl-SI" dirty="0" smtClean="0"/>
              <a:t>Po eno sličico za vsako cesto</a:t>
            </a:r>
          </a:p>
          <a:p>
            <a:pPr lvl="2"/>
            <a:r>
              <a:rPr lang="sl-SI" dirty="0" smtClean="0"/>
              <a:t>Po en paket za vsako krožišče</a:t>
            </a:r>
          </a:p>
          <a:p>
            <a:pPr lvl="2"/>
            <a:r>
              <a:rPr lang="sl-SI" dirty="0" smtClean="0"/>
              <a:t>Ta paket vsebuje tiste ceste (sličice), ki se začnejo/končajo v tem krožišču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38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2.5 Laserji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Na ravnini je </a:t>
            </a:r>
            <a:r>
              <a:rPr lang="sl-SI" i="1" dirty="0" smtClean="0"/>
              <a:t>n</a:t>
            </a:r>
            <a:r>
              <a:rPr lang="sl-SI" dirty="0" smtClean="0"/>
              <a:t> balonov, dane so njihove koordinate (</a:t>
            </a:r>
            <a:r>
              <a:rPr lang="sl-SI" i="1" dirty="0" smtClean="0"/>
              <a:t>x</a:t>
            </a:r>
            <a:r>
              <a:rPr lang="sl-SI" i="1" baseline="-25000" dirty="0" smtClean="0"/>
              <a:t>i</a:t>
            </a:r>
            <a:r>
              <a:rPr lang="sl-SI" dirty="0" smtClean="0"/>
              <a:t>, </a:t>
            </a:r>
            <a:r>
              <a:rPr lang="sl-SI" i="1" dirty="0" smtClean="0"/>
              <a:t>y</a:t>
            </a:r>
            <a:r>
              <a:rPr lang="sl-SI" i="1" baseline="-25000" dirty="0" smtClean="0"/>
              <a:t>i</a:t>
            </a:r>
            <a:r>
              <a:rPr lang="sl-SI" dirty="0" smtClean="0"/>
              <a:t>)</a:t>
            </a:r>
          </a:p>
          <a:p>
            <a:pPr lvl="1"/>
            <a:r>
              <a:rPr lang="sl-SI" dirty="0" smtClean="0"/>
              <a:t>Večkrat smo ustrelili z laserjem po vodoravnih/navpičnih </a:t>
            </a:r>
            <a:br>
              <a:rPr lang="sl-SI" dirty="0" smtClean="0"/>
            </a:br>
            <a:r>
              <a:rPr lang="sl-SI" dirty="0" smtClean="0"/>
              <a:t>premicah oblike </a:t>
            </a:r>
            <a:r>
              <a:rPr lang="sl-SI" i="1" dirty="0" smtClean="0"/>
              <a:t>x</a:t>
            </a:r>
            <a:r>
              <a:rPr lang="sl-SI" dirty="0" smtClean="0"/>
              <a:t> = </a:t>
            </a:r>
            <a:r>
              <a:rPr lang="sl-SI" i="1" dirty="0" smtClean="0"/>
              <a:t>s</a:t>
            </a:r>
            <a:r>
              <a:rPr lang="sl-SI" i="1" baseline="-25000" dirty="0" smtClean="0"/>
              <a:t>j</a:t>
            </a:r>
            <a:r>
              <a:rPr lang="sl-SI" dirty="0" smtClean="0"/>
              <a:t> ali </a:t>
            </a:r>
            <a:r>
              <a:rPr lang="sl-SI" i="1" dirty="0" smtClean="0"/>
              <a:t>y</a:t>
            </a:r>
            <a:r>
              <a:rPr lang="sl-SI" dirty="0" smtClean="0"/>
              <a:t> = </a:t>
            </a:r>
            <a:r>
              <a:rPr lang="sl-SI" i="1" dirty="0" smtClean="0"/>
              <a:t>s</a:t>
            </a:r>
            <a:r>
              <a:rPr lang="sl-SI" i="1" baseline="-25000" dirty="0" smtClean="0"/>
              <a:t>j</a:t>
            </a:r>
          </a:p>
          <a:p>
            <a:pPr lvl="1"/>
            <a:r>
              <a:rPr lang="sl-SI" dirty="0" smtClean="0"/>
              <a:t>Ob takem strelu počijo vsi baloni, skozi katere gre premica</a:t>
            </a:r>
          </a:p>
          <a:p>
            <a:pPr lvl="1"/>
            <a:r>
              <a:rPr lang="sl-SI" dirty="0" smtClean="0"/>
              <a:t>Po vsakem strelu nas zanima, koliko balonov je še celih</a:t>
            </a:r>
          </a:p>
          <a:p>
            <a:r>
              <a:rPr lang="sl-SI" dirty="0" smtClean="0"/>
              <a:t>Rešitev:</a:t>
            </a:r>
          </a:p>
          <a:p>
            <a:pPr lvl="1"/>
            <a:r>
              <a:rPr lang="sl-SI" dirty="0" smtClean="0"/>
              <a:t>Koristno je za vsak </a:t>
            </a:r>
            <a:r>
              <a:rPr lang="sl-SI" i="1" dirty="0" smtClean="0"/>
              <a:t>x</a:t>
            </a:r>
            <a:r>
              <a:rPr lang="sl-SI" dirty="0" smtClean="0"/>
              <a:t> imeti seznam balonov s tem </a:t>
            </a:r>
            <a:r>
              <a:rPr lang="sl-SI" i="1" dirty="0" smtClean="0"/>
              <a:t>x</a:t>
            </a:r>
            <a:r>
              <a:rPr lang="sl-SI" dirty="0" smtClean="0"/>
              <a:t> in podobno za vsak </a:t>
            </a:r>
            <a:r>
              <a:rPr lang="sl-SI" i="1" dirty="0" smtClean="0"/>
              <a:t>y</a:t>
            </a:r>
          </a:p>
          <a:p>
            <a:pPr lvl="1"/>
            <a:r>
              <a:rPr lang="sl-SI" dirty="0" smtClean="0"/>
              <a:t>Imejmo še tabelo, v kateri za vsak balon piše, ali je že počil</a:t>
            </a:r>
          </a:p>
          <a:p>
            <a:pPr lvl="1"/>
            <a:r>
              <a:rPr lang="sl-SI" dirty="0" smtClean="0"/>
              <a:t>Ko pride nov strel, se sprehodimo po primernem seznamu in za balone v njem označimo, da so počili</a:t>
            </a:r>
          </a:p>
          <a:p>
            <a:pPr lvl="2"/>
            <a:r>
              <a:rPr lang="sl-SI" dirty="0" smtClean="0"/>
              <a:t>Seznam nato pobrišemo, da prihranimo čas, če pride kasneje spet enak strel</a:t>
            </a:r>
          </a:p>
          <a:p>
            <a:pPr lvl="2"/>
            <a:r>
              <a:rPr lang="sl-SI" dirty="0" smtClean="0"/>
              <a:t>Ko balon prvič označimo za počenega, zmanjšamo števec celih balonov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0376" y="0"/>
            <a:ext cx="260985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02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3.1 Kiralnost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Na karirasti mreži znakov so narisane molekule</a:t>
            </a:r>
          </a:p>
          <a:p>
            <a:pPr lvl="1"/>
            <a:r>
              <a:rPr lang="sl-SI" dirty="0" smtClean="0"/>
              <a:t>Molekula obstaja v levi in desni različici </a:t>
            </a:r>
            <a:br>
              <a:rPr lang="sl-SI" dirty="0" smtClean="0"/>
            </a:br>
            <a:r>
              <a:rPr lang="sl-SI" dirty="0" smtClean="0"/>
              <a:t>in je lahko zavrtena za 90/180/270</a:t>
            </a:r>
            <a:r>
              <a:rPr lang="sl-SI" dirty="0" smtClean="0">
                <a:sym typeface="Symbol" panose="05050102010706020507" pitchFamily="18" charset="2"/>
              </a:rPr>
              <a:t>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Preštej, koliko je levih in koliko desnih</a:t>
            </a:r>
          </a:p>
          <a:p>
            <a:r>
              <a:rPr lang="sl-SI" dirty="0" smtClean="0">
                <a:sym typeface="Symbol" panose="05050102010706020507" pitchFamily="18" charset="2"/>
              </a:rPr>
              <a:t>Rešitev: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Pojdimo v zanki po mreži, iščimo C-je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Pri vsakem C-ju poglejmo v vseh štirih možnih smereh, </a:t>
            </a:r>
            <a:br>
              <a:rPr lang="sl-SI" dirty="0" smtClean="0">
                <a:sym typeface="Symbol" panose="05050102010706020507" pitchFamily="18" charset="2"/>
              </a:rPr>
            </a:br>
            <a:r>
              <a:rPr lang="sl-SI" dirty="0" smtClean="0">
                <a:sym typeface="Symbol" panose="05050102010706020507" pitchFamily="18" charset="2"/>
              </a:rPr>
              <a:t>kje vidimo R in povezavo (vodoravno/navpično) med njima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Če je C na (</a:t>
            </a:r>
            <a:r>
              <a:rPr lang="sl-SI" i="1" dirty="0" smtClean="0">
                <a:sym typeface="Symbol" panose="05050102010706020507" pitchFamily="18" charset="2"/>
              </a:rPr>
              <a:t>x</a:t>
            </a:r>
            <a:r>
              <a:rPr lang="sl-SI" dirty="0" smtClean="0">
                <a:sym typeface="Symbol" panose="05050102010706020507" pitchFamily="18" charset="2"/>
              </a:rPr>
              <a:t>, </a:t>
            </a:r>
            <a:r>
              <a:rPr lang="sl-SI" i="1" dirty="0" smtClean="0">
                <a:sym typeface="Symbol" panose="05050102010706020507" pitchFamily="18" charset="2"/>
              </a:rPr>
              <a:t>y</a:t>
            </a:r>
            <a:r>
              <a:rPr lang="sl-SI" dirty="0" smtClean="0">
                <a:sym typeface="Symbol" panose="05050102010706020507" pitchFamily="18" charset="2"/>
              </a:rPr>
              <a:t>) in R na (</a:t>
            </a:r>
            <a:r>
              <a:rPr lang="sl-SI" i="1" dirty="0" smtClean="0">
                <a:sym typeface="Symbol" panose="05050102010706020507" pitchFamily="18" charset="2"/>
              </a:rPr>
              <a:t>x</a:t>
            </a:r>
            <a:r>
              <a:rPr lang="sl-SI" dirty="0" smtClean="0">
                <a:sym typeface="Symbol" panose="05050102010706020507" pitchFamily="18" charset="2"/>
              </a:rPr>
              <a:t> + 2</a:t>
            </a:r>
            <a:r>
              <a:rPr lang="sl-SI" i="1" dirty="0" smtClean="0">
                <a:sym typeface="Symbol" panose="05050102010706020507" pitchFamily="18" charset="2"/>
              </a:rPr>
              <a:t>d</a:t>
            </a:r>
            <a:r>
              <a:rPr lang="sl-SI" i="1" baseline="-25000" dirty="0" smtClean="0">
                <a:sym typeface="Symbol" panose="05050102010706020507" pitchFamily="18" charset="2"/>
              </a:rPr>
              <a:t>x </a:t>
            </a:r>
            <a:r>
              <a:rPr lang="sl-SI" dirty="0" smtClean="0">
                <a:sym typeface="Symbol" panose="05050102010706020507" pitchFamily="18" charset="2"/>
              </a:rPr>
              <a:t>, </a:t>
            </a:r>
            <a:r>
              <a:rPr lang="sl-SI" i="1" dirty="0" smtClean="0">
                <a:sym typeface="Symbol" panose="05050102010706020507" pitchFamily="18" charset="2"/>
              </a:rPr>
              <a:t>y</a:t>
            </a:r>
            <a:r>
              <a:rPr lang="sl-SI" dirty="0" smtClean="0">
                <a:sym typeface="Symbol" panose="05050102010706020507" pitchFamily="18" charset="2"/>
              </a:rPr>
              <a:t> + 2</a:t>
            </a:r>
            <a:r>
              <a:rPr lang="sl-SI" i="1" dirty="0" smtClean="0">
                <a:sym typeface="Symbol" panose="05050102010706020507" pitchFamily="18" charset="2"/>
              </a:rPr>
              <a:t>d</a:t>
            </a:r>
            <a:r>
              <a:rPr lang="sl-SI" i="1" baseline="-25000" dirty="0" smtClean="0">
                <a:sym typeface="Symbol" panose="05050102010706020507" pitchFamily="18" charset="2"/>
              </a:rPr>
              <a:t>y</a:t>
            </a:r>
            <a:r>
              <a:rPr lang="sl-SI" dirty="0" smtClean="0">
                <a:sym typeface="Symbol" panose="05050102010706020507" pitchFamily="18" charset="2"/>
              </a:rPr>
              <a:t>), </a:t>
            </a:r>
            <a:br>
              <a:rPr lang="sl-SI" dirty="0" smtClean="0">
                <a:sym typeface="Symbol" panose="05050102010706020507" pitchFamily="18" charset="2"/>
              </a:rPr>
            </a:br>
            <a:r>
              <a:rPr lang="sl-SI" dirty="0" smtClean="0">
                <a:sym typeface="Symbol" panose="05050102010706020507" pitchFamily="18" charset="2"/>
              </a:rPr>
              <a:t>poglejmo zdaj na (</a:t>
            </a:r>
            <a:r>
              <a:rPr lang="sl-SI" i="1" dirty="0" smtClean="0">
                <a:sym typeface="Symbol" panose="05050102010706020507" pitchFamily="18" charset="2"/>
              </a:rPr>
              <a:t>x</a:t>
            </a:r>
            <a:r>
              <a:rPr lang="sl-SI" dirty="0" smtClean="0">
                <a:sym typeface="Symbol" panose="05050102010706020507" pitchFamily="18" charset="2"/>
              </a:rPr>
              <a:t> + </a:t>
            </a:r>
            <a:r>
              <a:rPr lang="sl-SI" i="1" dirty="0" smtClean="0">
                <a:sym typeface="Symbol" panose="05050102010706020507" pitchFamily="18" charset="2"/>
              </a:rPr>
              <a:t>d</a:t>
            </a:r>
            <a:r>
              <a:rPr lang="sl-SI" i="1" baseline="-25000" dirty="0" smtClean="0">
                <a:sym typeface="Symbol" panose="05050102010706020507" pitchFamily="18" charset="2"/>
              </a:rPr>
              <a:t>x</a:t>
            </a:r>
            <a:r>
              <a:rPr lang="sl-SI" dirty="0" smtClean="0">
                <a:sym typeface="Symbol" panose="05050102010706020507" pitchFamily="18" charset="2"/>
              </a:rPr>
              <a:t> + 2</a:t>
            </a:r>
            <a:r>
              <a:rPr lang="sl-SI" i="1" dirty="0" smtClean="0">
                <a:sym typeface="Symbol" panose="05050102010706020507" pitchFamily="18" charset="2"/>
              </a:rPr>
              <a:t>d</a:t>
            </a:r>
            <a:r>
              <a:rPr lang="sl-SI" i="1" baseline="-25000" dirty="0" smtClean="0">
                <a:sym typeface="Symbol" panose="05050102010706020507" pitchFamily="18" charset="2"/>
              </a:rPr>
              <a:t>y</a:t>
            </a:r>
            <a:r>
              <a:rPr lang="sl-SI" dirty="0" smtClean="0">
                <a:sym typeface="Symbol" panose="05050102010706020507" pitchFamily="18" charset="2"/>
              </a:rPr>
              <a:t>, </a:t>
            </a:r>
            <a:r>
              <a:rPr lang="sl-SI" i="1" dirty="0" smtClean="0">
                <a:sym typeface="Symbol" panose="05050102010706020507" pitchFamily="18" charset="2"/>
              </a:rPr>
              <a:t>y</a:t>
            </a:r>
            <a:r>
              <a:rPr lang="sl-SI" dirty="0" smtClean="0">
                <a:sym typeface="Symbol" panose="05050102010706020507" pitchFamily="18" charset="2"/>
              </a:rPr>
              <a:t> + </a:t>
            </a:r>
            <a:r>
              <a:rPr lang="sl-SI" i="1" dirty="0" smtClean="0">
                <a:sym typeface="Symbol" panose="05050102010706020507" pitchFamily="18" charset="2"/>
              </a:rPr>
              <a:t>d</a:t>
            </a:r>
            <a:r>
              <a:rPr lang="sl-SI" i="1" baseline="-25000" dirty="0" smtClean="0">
                <a:sym typeface="Symbol" panose="05050102010706020507" pitchFamily="18" charset="2"/>
              </a:rPr>
              <a:t>y</a:t>
            </a:r>
            <a:r>
              <a:rPr lang="sl-SI" dirty="0" smtClean="0">
                <a:sym typeface="Symbol" panose="05050102010706020507" pitchFamily="18" charset="2"/>
              </a:rPr>
              <a:t> – 2 </a:t>
            </a:r>
            <a:r>
              <a:rPr lang="sl-SI" i="1" dirty="0" smtClean="0">
                <a:sym typeface="Symbol" panose="05050102010706020507" pitchFamily="18" charset="2"/>
              </a:rPr>
              <a:t>d</a:t>
            </a:r>
            <a:r>
              <a:rPr lang="sl-SI" i="1" baseline="-25000" dirty="0" smtClean="0">
                <a:sym typeface="Symbol" panose="05050102010706020507" pitchFamily="18" charset="2"/>
              </a:rPr>
              <a:t>x</a:t>
            </a:r>
            <a:r>
              <a:rPr lang="sl-SI" dirty="0" smtClean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Če je tam O, je molekula leva; če N, je desna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7888" y="44625"/>
            <a:ext cx="2410594" cy="14888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8368" y="188640"/>
            <a:ext cx="2573660" cy="2072298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9386976" y="4077072"/>
            <a:ext cx="2050168" cy="1244484"/>
            <a:chOff x="7718240" y="5013176"/>
            <a:chExt cx="2050168" cy="1244484"/>
          </a:xfrm>
        </p:grpSpPr>
        <p:sp>
          <p:nvSpPr>
            <p:cNvPr id="6" name="Oval 5"/>
            <p:cNvSpPr/>
            <p:nvPr/>
          </p:nvSpPr>
          <p:spPr>
            <a:xfrm>
              <a:off x="8472264" y="5733256"/>
              <a:ext cx="144016" cy="14401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9192344" y="5733256"/>
              <a:ext cx="144016" cy="14401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>
              <a:endCxn id="7" idx="2"/>
            </p:cNvCxnSpPr>
            <p:nvPr/>
          </p:nvCxnSpPr>
          <p:spPr>
            <a:xfrm>
              <a:off x="8616280" y="5805264"/>
              <a:ext cx="576064" cy="0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8534712" y="5157192"/>
              <a:ext cx="9560" cy="576064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8472264" y="5013176"/>
              <a:ext cx="144016" cy="14401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760296" y="5919106"/>
              <a:ext cx="1008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sz="1600" dirty="0" smtClean="0"/>
                <a:t>(</a:t>
              </a:r>
              <a:r>
                <a:rPr lang="sl-SI" sz="1600" i="1" dirty="0" smtClean="0"/>
                <a:t>d</a:t>
              </a:r>
              <a:r>
                <a:rPr lang="sl-SI" sz="1600" i="1" baseline="-25000" dirty="0" smtClean="0"/>
                <a:t>x</a:t>
              </a:r>
              <a:r>
                <a:rPr lang="sl-SI" sz="1600" dirty="0" smtClean="0"/>
                <a:t>, </a:t>
              </a:r>
              <a:r>
                <a:rPr lang="sl-SI" sz="1600" i="1" dirty="0" smtClean="0"/>
                <a:t>d</a:t>
              </a:r>
              <a:r>
                <a:rPr lang="sl-SI" sz="1600" i="1" baseline="-25000" dirty="0" smtClean="0"/>
                <a:t>y</a:t>
              </a:r>
              <a:r>
                <a:rPr lang="sl-SI" sz="1600" dirty="0" smtClean="0"/>
                <a:t>)</a:t>
              </a:r>
              <a:endParaRPr lang="en-US" sz="16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718240" y="5319614"/>
              <a:ext cx="1008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sz="1600" dirty="0" smtClean="0"/>
                <a:t>(</a:t>
              </a:r>
              <a:r>
                <a:rPr lang="sl-SI" sz="1600" i="1" dirty="0" smtClean="0"/>
                <a:t>d</a:t>
              </a:r>
              <a:r>
                <a:rPr lang="sl-SI" sz="1600" i="1" baseline="-25000" dirty="0" smtClean="0"/>
                <a:t>y</a:t>
              </a:r>
              <a:r>
                <a:rPr lang="sl-SI" sz="1600" dirty="0" smtClean="0"/>
                <a:t>, –</a:t>
              </a:r>
              <a:r>
                <a:rPr lang="sl-SI" sz="1600" i="1" dirty="0" smtClean="0"/>
                <a:t>d</a:t>
              </a:r>
              <a:r>
                <a:rPr lang="sl-SI" sz="1600" i="1" baseline="-25000" dirty="0" smtClean="0"/>
                <a:t>x</a:t>
              </a:r>
              <a:r>
                <a:rPr lang="sl-SI" sz="1600" dirty="0" smtClean="0"/>
                <a:t>)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4069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6818" y="116632"/>
            <a:ext cx="2838819" cy="23762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99392"/>
            <a:ext cx="10515600" cy="1325563"/>
          </a:xfrm>
        </p:spPr>
        <p:txBody>
          <a:bodyPr/>
          <a:lstStyle/>
          <a:p>
            <a:r>
              <a:rPr lang="sl-SI" dirty="0" smtClean="0"/>
              <a:t>3.2 Lučke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4744"/>
            <a:ext cx="10515600" cy="5544616"/>
          </a:xfrm>
        </p:spPr>
        <p:txBody>
          <a:bodyPr>
            <a:normAutofit fontScale="92500" lnSpcReduction="10000"/>
          </a:bodyPr>
          <a:lstStyle/>
          <a:p>
            <a:r>
              <a:rPr lang="sl-SI" dirty="0" smtClean="0"/>
              <a:t>Na karirasti mreži </a:t>
            </a:r>
            <a:r>
              <a:rPr lang="sl-SI" i="1" dirty="0" smtClean="0"/>
              <a:t>w</a:t>
            </a:r>
            <a:r>
              <a:rPr lang="sl-SI" dirty="0" smtClean="0"/>
              <a:t> </a:t>
            </a:r>
            <a:r>
              <a:rPr lang="sl-SI" dirty="0" smtClean="0">
                <a:sym typeface="Symbol" panose="05050102010706020507" pitchFamily="18" charset="2"/>
              </a:rPr>
              <a:t> </a:t>
            </a:r>
            <a:r>
              <a:rPr lang="sl-SI" i="1" dirty="0" smtClean="0">
                <a:sym typeface="Symbol" panose="05050102010706020507" pitchFamily="18" charset="2"/>
              </a:rPr>
              <a:t>h</a:t>
            </a:r>
            <a:r>
              <a:rPr lang="sl-SI" dirty="0" smtClean="0">
                <a:sym typeface="Symbol" panose="05050102010706020507" pitchFamily="18" charset="2"/>
              </a:rPr>
              <a:t> je 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dirty="0" smtClean="0">
                <a:sym typeface="Symbol" panose="05050102010706020507" pitchFamily="18" charset="2"/>
              </a:rPr>
              <a:t> lučk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V posamezni vrstici ali stolpcu je največ ena lučka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Radi bi s čim manj poizvedbami določili njihove koordinate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Poizvedba: povemo, katere lučke naj se prižgejo in katere ugasnejo</a:t>
            </a:r>
          </a:p>
          <a:p>
            <a:pPr lvl="2"/>
            <a:r>
              <a:rPr lang="sl-SI" dirty="0" smtClean="0">
                <a:sym typeface="Symbol" panose="05050102010706020507" pitchFamily="18" charset="2"/>
              </a:rPr>
              <a:t>Sistem nam pove, v katerih vrsticah/stolpcih je prižgana lučka</a:t>
            </a:r>
          </a:p>
          <a:p>
            <a:r>
              <a:rPr lang="sl-SI" dirty="0" smtClean="0"/>
              <a:t>Rešitev:</a:t>
            </a:r>
          </a:p>
          <a:p>
            <a:pPr lvl="1"/>
            <a:r>
              <a:rPr lang="sl-SI" dirty="0" smtClean="0"/>
              <a:t>Recimo, da bo </a:t>
            </a:r>
            <a:r>
              <a:rPr lang="sl-SI" i="1" dirty="0" smtClean="0"/>
              <a:t>k</a:t>
            </a:r>
            <a:r>
              <a:rPr lang="sl-SI" dirty="0" smtClean="0"/>
              <a:t> poizvedb</a:t>
            </a:r>
          </a:p>
          <a:p>
            <a:pPr lvl="1"/>
            <a:r>
              <a:rPr lang="sl-SI" dirty="0" smtClean="0"/>
              <a:t>Za vsako lučko si mislimo niz </a:t>
            </a:r>
            <a:r>
              <a:rPr lang="sl-SI" i="1" dirty="0" smtClean="0"/>
              <a:t>k</a:t>
            </a:r>
            <a:r>
              <a:rPr lang="sl-SI" dirty="0" smtClean="0"/>
              <a:t> ničel in enic, ki pove, </a:t>
            </a:r>
            <a:br>
              <a:rPr lang="sl-SI" dirty="0" smtClean="0"/>
            </a:br>
            <a:r>
              <a:rPr lang="sl-SI" dirty="0" smtClean="0"/>
              <a:t>v katerih poizvedbah je bila prižgana oz. ugasnjena</a:t>
            </a:r>
          </a:p>
          <a:p>
            <a:pPr lvl="1"/>
            <a:r>
              <a:rPr lang="sl-SI" dirty="0" smtClean="0"/>
              <a:t>Če imata dve lučki (</a:t>
            </a:r>
            <a:r>
              <a:rPr lang="sl-SI" i="1" dirty="0" smtClean="0"/>
              <a:t>x</a:t>
            </a:r>
            <a:r>
              <a:rPr lang="sl-SI" i="1" baseline="-25000" dirty="0" smtClean="0"/>
              <a:t>i</a:t>
            </a:r>
            <a:r>
              <a:rPr lang="sl-SI" dirty="0" smtClean="0"/>
              <a:t>, </a:t>
            </a:r>
            <a:r>
              <a:rPr lang="sl-SI" i="1" dirty="0" smtClean="0"/>
              <a:t>y</a:t>
            </a:r>
            <a:r>
              <a:rPr lang="sl-SI" i="1" baseline="-25000" dirty="0" smtClean="0"/>
              <a:t>i</a:t>
            </a:r>
            <a:r>
              <a:rPr lang="sl-SI" dirty="0" smtClean="0"/>
              <a:t>) in (</a:t>
            </a:r>
            <a:r>
              <a:rPr lang="sl-SI" i="1" dirty="0" smtClean="0"/>
              <a:t>x</a:t>
            </a:r>
            <a:r>
              <a:rPr lang="sl-SI" i="1" baseline="-25000" dirty="0" smtClean="0"/>
              <a:t>j</a:t>
            </a:r>
            <a:r>
              <a:rPr lang="sl-SI" dirty="0" smtClean="0"/>
              <a:t>, </a:t>
            </a:r>
            <a:r>
              <a:rPr lang="sl-SI" i="1" dirty="0" smtClean="0"/>
              <a:t>y</a:t>
            </a:r>
            <a:r>
              <a:rPr lang="sl-SI" i="1" baseline="-25000" dirty="0" smtClean="0"/>
              <a:t>j</a:t>
            </a:r>
            <a:r>
              <a:rPr lang="sl-SI" dirty="0" smtClean="0"/>
              <a:t>) enak niz, </a:t>
            </a:r>
            <a:br>
              <a:rPr lang="sl-SI" dirty="0" smtClean="0"/>
            </a:br>
            <a:r>
              <a:rPr lang="sl-SI" dirty="0" smtClean="0"/>
              <a:t>bomo v odgovorih vedno dobili tako </a:t>
            </a:r>
            <a:r>
              <a:rPr lang="sl-SI" i="1" dirty="0" smtClean="0"/>
              <a:t>x</a:t>
            </a:r>
            <a:r>
              <a:rPr lang="sl-SI" i="1" baseline="-25000" dirty="0" smtClean="0"/>
              <a:t>i</a:t>
            </a:r>
            <a:r>
              <a:rPr lang="sl-SI" dirty="0" smtClean="0"/>
              <a:t> kot </a:t>
            </a:r>
            <a:r>
              <a:rPr lang="sl-SI" i="1" dirty="0" smtClean="0"/>
              <a:t>x</a:t>
            </a:r>
            <a:r>
              <a:rPr lang="sl-SI" i="1" baseline="-25000" dirty="0" smtClean="0"/>
              <a:t>j</a:t>
            </a:r>
            <a:r>
              <a:rPr lang="sl-SI" dirty="0" smtClean="0"/>
              <a:t>, tako </a:t>
            </a:r>
            <a:r>
              <a:rPr lang="sl-SI" i="1" dirty="0" smtClean="0"/>
              <a:t>y</a:t>
            </a:r>
            <a:r>
              <a:rPr lang="sl-SI" i="1" baseline="-25000" dirty="0" smtClean="0"/>
              <a:t>i</a:t>
            </a:r>
            <a:r>
              <a:rPr lang="sl-SI" dirty="0" smtClean="0"/>
              <a:t> kot </a:t>
            </a:r>
            <a:r>
              <a:rPr lang="sl-SI" i="1" dirty="0" smtClean="0"/>
              <a:t>y</a:t>
            </a:r>
            <a:r>
              <a:rPr lang="sl-SI" i="1" baseline="-25000" dirty="0" smtClean="0"/>
              <a:t>j</a:t>
            </a:r>
            <a:r>
              <a:rPr lang="sl-SI" dirty="0" smtClean="0"/>
              <a:t>, </a:t>
            </a:r>
            <a:br>
              <a:rPr lang="sl-SI" dirty="0" smtClean="0"/>
            </a:br>
            <a:r>
              <a:rPr lang="sl-SI" dirty="0" smtClean="0"/>
              <a:t>in ne bomo vedeli, če nista lučki morda (</a:t>
            </a:r>
            <a:r>
              <a:rPr lang="sl-SI" i="1" dirty="0" smtClean="0"/>
              <a:t>x</a:t>
            </a:r>
            <a:r>
              <a:rPr lang="sl-SI" i="1" baseline="-25000" dirty="0" smtClean="0"/>
              <a:t>i</a:t>
            </a:r>
            <a:r>
              <a:rPr lang="sl-SI" dirty="0" smtClean="0"/>
              <a:t>, </a:t>
            </a:r>
            <a:r>
              <a:rPr lang="sl-SI" i="1" dirty="0" smtClean="0"/>
              <a:t>y</a:t>
            </a:r>
            <a:r>
              <a:rPr lang="sl-SI" i="1" baseline="-25000" dirty="0" smtClean="0"/>
              <a:t>j</a:t>
            </a:r>
            <a:r>
              <a:rPr lang="sl-SI" dirty="0" smtClean="0"/>
              <a:t>) in (</a:t>
            </a:r>
            <a:r>
              <a:rPr lang="sl-SI" i="1" dirty="0" smtClean="0"/>
              <a:t>x</a:t>
            </a:r>
            <a:r>
              <a:rPr lang="sl-SI" i="1" baseline="-25000" dirty="0" smtClean="0"/>
              <a:t>j</a:t>
            </a:r>
            <a:r>
              <a:rPr lang="sl-SI" dirty="0" smtClean="0"/>
              <a:t>, </a:t>
            </a:r>
            <a:r>
              <a:rPr lang="sl-SI" i="1" dirty="0" smtClean="0"/>
              <a:t>y</a:t>
            </a:r>
            <a:r>
              <a:rPr lang="sl-SI" i="1" baseline="-25000" dirty="0" smtClean="0"/>
              <a:t>i</a:t>
            </a:r>
            <a:r>
              <a:rPr lang="sl-SI" dirty="0" smtClean="0"/>
              <a:t>)</a:t>
            </a:r>
          </a:p>
          <a:p>
            <a:pPr lvl="1"/>
            <a:r>
              <a:rPr lang="sl-SI" dirty="0" smtClean="0"/>
              <a:t>Če ima lučka niz samih ničel, ne bomo nikoli izvedeli njenih koordinat</a:t>
            </a:r>
          </a:p>
          <a:p>
            <a:pPr lvl="1"/>
            <a:r>
              <a:rPr lang="sl-SI" dirty="0" smtClean="0"/>
              <a:t>Ideja je torej: vzemimo dvojiški zapis števil od 1 do </a:t>
            </a:r>
            <a:r>
              <a:rPr lang="sl-SI" i="1" dirty="0" smtClean="0"/>
              <a:t>n</a:t>
            </a:r>
            <a:r>
              <a:rPr lang="sl-SI" dirty="0" smtClean="0"/>
              <a:t> (in dodajmo vodilne ničle, da bodo vsi nizi dolgi po </a:t>
            </a:r>
            <a:r>
              <a:rPr lang="sl-SI" i="1" dirty="0" smtClean="0"/>
              <a:t>k</a:t>
            </a:r>
            <a:r>
              <a:rPr lang="sl-SI" dirty="0" smtClean="0"/>
              <a:t> bitov)</a:t>
            </a:r>
          </a:p>
          <a:p>
            <a:pPr lvl="1"/>
            <a:r>
              <a:rPr lang="sl-SI" dirty="0" smtClean="0"/>
              <a:t>Potrebujemo torej </a:t>
            </a:r>
            <a:r>
              <a:rPr lang="sl-SI" i="1" dirty="0" smtClean="0"/>
              <a:t>k</a:t>
            </a:r>
            <a:r>
              <a:rPr lang="sl-SI" dirty="0" smtClean="0"/>
              <a:t> = </a:t>
            </a:r>
            <a:r>
              <a:rPr lang="sl-SI" dirty="0" smtClean="0">
                <a:sym typeface="Symbol" panose="05050102010706020507" pitchFamily="18" charset="2"/>
              </a:rPr>
              <a:t>log</a:t>
            </a:r>
            <a:r>
              <a:rPr lang="sl-SI" baseline="-25000" dirty="0" smtClean="0">
                <a:sym typeface="Symbol" panose="05050102010706020507" pitchFamily="18" charset="2"/>
              </a:rPr>
              <a:t>2</a:t>
            </a:r>
            <a:r>
              <a:rPr lang="sl-SI" dirty="0" smtClean="0">
                <a:sym typeface="Symbol" panose="05050102010706020507" pitchFamily="18" charset="2"/>
              </a:rPr>
              <a:t>(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dirty="0" smtClean="0">
                <a:sym typeface="Symbol" panose="05050102010706020507" pitchFamily="18" charset="2"/>
              </a:rPr>
              <a:t> + 1) = 1 + log</a:t>
            </a:r>
            <a:r>
              <a:rPr lang="sl-SI" baseline="-25000" dirty="0" smtClean="0">
                <a:sym typeface="Symbol" panose="05050102010706020507" pitchFamily="18" charset="2"/>
              </a:rPr>
              <a:t>2</a:t>
            </a:r>
            <a:r>
              <a:rPr lang="sl-SI" dirty="0" smtClean="0">
                <a:sym typeface="Symbol" panose="05050102010706020507" pitchFamily="18" charset="2"/>
              </a:rPr>
              <a:t> 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dirty="0" smtClean="0">
                <a:sym typeface="Symbol" panose="05050102010706020507" pitchFamily="18" charset="2"/>
              </a:rPr>
              <a:t> poizvedb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86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3.2 Lučke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l-SI" dirty="0" smtClean="0"/>
              <a:t>Rešitev malo podrobneje:</a:t>
            </a:r>
            <a:br>
              <a:rPr lang="sl-SI" dirty="0" smtClean="0"/>
            </a:br>
            <a:r>
              <a:rPr lang="sl-SI" dirty="0" smtClean="0"/>
              <a:t>	</a:t>
            </a:r>
            <a:r>
              <a:rPr lang="sl-SI" b="1" dirty="0" smtClean="0"/>
              <a:t>for</a:t>
            </a:r>
            <a:r>
              <a:rPr lang="sl-SI" dirty="0" smtClean="0"/>
              <a:t> (</a:t>
            </a:r>
            <a:r>
              <a:rPr lang="sl-SI" i="1" dirty="0" smtClean="0"/>
              <a:t>x</a:t>
            </a:r>
            <a:r>
              <a:rPr lang="sl-SI" dirty="0" smtClean="0"/>
              <a:t> = 0; </a:t>
            </a:r>
            <a:r>
              <a:rPr lang="sl-SI" i="1" dirty="0" smtClean="0"/>
              <a:t>x</a:t>
            </a:r>
            <a:r>
              <a:rPr lang="sl-SI" dirty="0" smtClean="0"/>
              <a:t> &lt; </a:t>
            </a:r>
            <a:r>
              <a:rPr lang="sl-SI" i="1" dirty="0" smtClean="0"/>
              <a:t>w</a:t>
            </a:r>
            <a:r>
              <a:rPr lang="sl-SI" dirty="0" smtClean="0"/>
              <a:t>; ++</a:t>
            </a:r>
            <a:r>
              <a:rPr lang="sl-SI" i="1" dirty="0" smtClean="0"/>
              <a:t>x</a:t>
            </a:r>
            <a:r>
              <a:rPr lang="sl-SI" dirty="0" smtClean="0"/>
              <a:t>) </a:t>
            </a:r>
            <a:r>
              <a:rPr lang="sl-SI" i="1" dirty="0" smtClean="0"/>
              <a:t>kateraX</a:t>
            </a:r>
            <a:r>
              <a:rPr lang="sl-SI" dirty="0" smtClean="0"/>
              <a:t>[</a:t>
            </a:r>
            <a:r>
              <a:rPr lang="sl-SI" i="1" dirty="0" smtClean="0"/>
              <a:t>x</a:t>
            </a:r>
            <a:r>
              <a:rPr lang="sl-SI" dirty="0" smtClean="0"/>
              <a:t>] = 0;</a:t>
            </a:r>
            <a:br>
              <a:rPr lang="sl-SI" dirty="0" smtClean="0"/>
            </a:br>
            <a:r>
              <a:rPr lang="sl-SI" dirty="0" smtClean="0"/>
              <a:t>	</a:t>
            </a:r>
            <a:r>
              <a:rPr lang="sl-SI" b="1" dirty="0" smtClean="0"/>
              <a:t>for</a:t>
            </a:r>
            <a:r>
              <a:rPr lang="sl-SI" dirty="0" smtClean="0"/>
              <a:t> (</a:t>
            </a:r>
            <a:r>
              <a:rPr lang="sl-SI" i="1" dirty="0" smtClean="0"/>
              <a:t>y</a:t>
            </a:r>
            <a:r>
              <a:rPr lang="sl-SI" dirty="0" smtClean="0"/>
              <a:t> = 0; </a:t>
            </a:r>
            <a:r>
              <a:rPr lang="sl-SI" i="1" dirty="0" smtClean="0"/>
              <a:t>y</a:t>
            </a:r>
            <a:r>
              <a:rPr lang="sl-SI" dirty="0" smtClean="0"/>
              <a:t> &lt; </a:t>
            </a:r>
            <a:r>
              <a:rPr lang="sl-SI" i="1" dirty="0" smtClean="0"/>
              <a:t>h</a:t>
            </a:r>
            <a:r>
              <a:rPr lang="sl-SI" dirty="0" smtClean="0"/>
              <a:t>; ++</a:t>
            </a:r>
            <a:r>
              <a:rPr lang="sl-SI" i="1" dirty="0" smtClean="0"/>
              <a:t>y</a:t>
            </a:r>
            <a:r>
              <a:rPr lang="sl-SI" dirty="0" smtClean="0"/>
              <a:t>) </a:t>
            </a:r>
            <a:r>
              <a:rPr lang="sl-SI" i="1" dirty="0" smtClean="0"/>
              <a:t>kateraY</a:t>
            </a:r>
            <a:r>
              <a:rPr lang="sl-SI" dirty="0" smtClean="0"/>
              <a:t>[</a:t>
            </a:r>
            <a:r>
              <a:rPr lang="sl-SI" i="1" dirty="0" smtClean="0"/>
              <a:t>y</a:t>
            </a:r>
            <a:r>
              <a:rPr lang="sl-SI" dirty="0" smtClean="0"/>
              <a:t>] = 0;</a:t>
            </a:r>
            <a:br>
              <a:rPr lang="sl-SI" dirty="0" smtClean="0"/>
            </a:br>
            <a:r>
              <a:rPr lang="sl-SI" dirty="0" smtClean="0"/>
              <a:t>	</a:t>
            </a:r>
            <a:r>
              <a:rPr lang="sl-SI" b="1" dirty="0" smtClean="0"/>
              <a:t>for</a:t>
            </a:r>
            <a:r>
              <a:rPr lang="sl-SI" dirty="0" smtClean="0"/>
              <a:t> (</a:t>
            </a:r>
            <a:r>
              <a:rPr lang="sl-SI" i="1" dirty="0" smtClean="0"/>
              <a:t>b</a:t>
            </a:r>
            <a:r>
              <a:rPr lang="sl-SI" dirty="0" smtClean="0"/>
              <a:t> = 0; 2</a:t>
            </a:r>
            <a:r>
              <a:rPr lang="sl-SI" i="1" baseline="30000" dirty="0" smtClean="0"/>
              <a:t>b</a:t>
            </a:r>
            <a:r>
              <a:rPr lang="sl-SI" dirty="0" smtClean="0"/>
              <a:t> </a:t>
            </a:r>
            <a:r>
              <a:rPr lang="sl-SI" dirty="0" smtClean="0">
                <a:sym typeface="Symbol" panose="05050102010706020507" pitchFamily="18" charset="2"/>
              </a:rPr>
              <a:t> 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dirty="0" smtClean="0">
                <a:sym typeface="Symbol" panose="05050102010706020507" pitchFamily="18" charset="2"/>
              </a:rPr>
              <a:t>; ++</a:t>
            </a:r>
            <a:r>
              <a:rPr lang="sl-SI" i="1" dirty="0" smtClean="0">
                <a:sym typeface="Symbol" panose="05050102010706020507" pitchFamily="18" charset="2"/>
              </a:rPr>
              <a:t>b</a:t>
            </a:r>
            <a:r>
              <a:rPr lang="sl-SI" dirty="0" smtClean="0">
                <a:sym typeface="Symbol" panose="05050102010706020507" pitchFamily="18" charset="2"/>
              </a:rPr>
              <a:t>) {</a:t>
            </a:r>
            <a:br>
              <a:rPr lang="sl-SI" dirty="0" smtClean="0">
                <a:sym typeface="Symbol" panose="05050102010706020507" pitchFamily="18" charset="2"/>
              </a:rPr>
            </a:br>
            <a:r>
              <a:rPr lang="sl-SI" dirty="0" smtClean="0">
                <a:sym typeface="Symbol" panose="05050102010706020507" pitchFamily="18" charset="2"/>
              </a:rPr>
              <a:t>	    za vsak i od 1 do 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dirty="0" smtClean="0">
                <a:sym typeface="Symbol" panose="05050102010706020507" pitchFamily="18" charset="2"/>
              </a:rPr>
              <a:t>: lučka </a:t>
            </a:r>
            <a:r>
              <a:rPr lang="sl-SI" i="1" dirty="0" smtClean="0">
                <a:sym typeface="Symbol" panose="05050102010706020507" pitchFamily="18" charset="2"/>
              </a:rPr>
              <a:t>i</a:t>
            </a:r>
            <a:r>
              <a:rPr lang="sl-SI" dirty="0" smtClean="0">
                <a:sym typeface="Symbol" panose="05050102010706020507" pitchFamily="18" charset="2"/>
              </a:rPr>
              <a:t> naj bo prižgana, če je bit </a:t>
            </a:r>
            <a:r>
              <a:rPr lang="sl-SI" i="1" dirty="0" smtClean="0">
                <a:sym typeface="Symbol" panose="05050102010706020507" pitchFamily="18" charset="2"/>
              </a:rPr>
              <a:t>b</a:t>
            </a:r>
            <a:r>
              <a:rPr lang="sl-SI" dirty="0" smtClean="0">
                <a:sym typeface="Symbol" panose="05050102010706020507" pitchFamily="18" charset="2"/>
              </a:rPr>
              <a:t> v dvojiškem </a:t>
            </a:r>
            <a:br>
              <a:rPr lang="sl-SI" dirty="0" smtClean="0">
                <a:sym typeface="Symbol" panose="05050102010706020507" pitchFamily="18" charset="2"/>
              </a:rPr>
            </a:br>
            <a:r>
              <a:rPr lang="sl-SI" dirty="0" smtClean="0">
                <a:sym typeface="Symbol" panose="05050102010706020507" pitchFamily="18" charset="2"/>
              </a:rPr>
              <a:t>	        zapisu števila </a:t>
            </a:r>
            <a:r>
              <a:rPr lang="sl-SI" i="1" dirty="0" smtClean="0">
                <a:sym typeface="Symbol" panose="05050102010706020507" pitchFamily="18" charset="2"/>
              </a:rPr>
              <a:t>i</a:t>
            </a:r>
            <a:r>
              <a:rPr lang="sl-SI" dirty="0" smtClean="0">
                <a:sym typeface="Symbol" panose="05050102010706020507" pitchFamily="18" charset="2"/>
              </a:rPr>
              <a:t> enica, sicer naj bo ugasnjena;</a:t>
            </a:r>
            <a:br>
              <a:rPr lang="sl-SI" dirty="0" smtClean="0">
                <a:sym typeface="Symbol" panose="05050102010706020507" pitchFamily="18" charset="2"/>
              </a:rPr>
            </a:br>
            <a:r>
              <a:rPr lang="sl-SI" dirty="0" smtClean="0">
                <a:sym typeface="Symbol" panose="05050102010706020507" pitchFamily="18" charset="2"/>
              </a:rPr>
              <a:t>	    izvedi poizvedbo;</a:t>
            </a:r>
            <a:br>
              <a:rPr lang="sl-SI" dirty="0" smtClean="0">
                <a:sym typeface="Symbol" panose="05050102010706020507" pitchFamily="18" charset="2"/>
              </a:rPr>
            </a:br>
            <a:r>
              <a:rPr lang="sl-SI" dirty="0" smtClean="0">
                <a:sym typeface="Symbol" panose="05050102010706020507" pitchFamily="18" charset="2"/>
              </a:rPr>
              <a:t>	    za vsak </a:t>
            </a:r>
            <a:r>
              <a:rPr lang="sl-SI" i="1" dirty="0" smtClean="0">
                <a:sym typeface="Symbol" panose="05050102010706020507" pitchFamily="18" charset="2"/>
              </a:rPr>
              <a:t>x</a:t>
            </a:r>
            <a:r>
              <a:rPr lang="sl-SI" dirty="0" smtClean="0">
                <a:sym typeface="Symbol" panose="05050102010706020507" pitchFamily="18" charset="2"/>
              </a:rPr>
              <a:t>, če je v stolpcu </a:t>
            </a:r>
            <a:r>
              <a:rPr lang="sl-SI" i="1" dirty="0" smtClean="0">
                <a:sym typeface="Symbol" panose="05050102010706020507" pitchFamily="18" charset="2"/>
              </a:rPr>
              <a:t>x</a:t>
            </a:r>
            <a:r>
              <a:rPr lang="sl-SI" dirty="0" smtClean="0">
                <a:sym typeface="Symbol" panose="05050102010706020507" pitchFamily="18" charset="2"/>
              </a:rPr>
              <a:t> kakšna lučka prižgana, </a:t>
            </a:r>
            <a:br>
              <a:rPr lang="sl-SI" dirty="0" smtClean="0">
                <a:sym typeface="Symbol" panose="05050102010706020507" pitchFamily="18" charset="2"/>
              </a:rPr>
            </a:br>
            <a:r>
              <a:rPr lang="sl-SI" dirty="0" smtClean="0">
                <a:sym typeface="Symbol" panose="05050102010706020507" pitchFamily="18" charset="2"/>
              </a:rPr>
              <a:t>	        povečaj </a:t>
            </a:r>
            <a:r>
              <a:rPr lang="sl-SI" i="1" dirty="0" smtClean="0">
                <a:sym typeface="Symbol" panose="05050102010706020507" pitchFamily="18" charset="2"/>
              </a:rPr>
              <a:t>kateraX</a:t>
            </a:r>
            <a:r>
              <a:rPr lang="sl-SI" dirty="0" smtClean="0">
                <a:sym typeface="Symbol" panose="05050102010706020507" pitchFamily="18" charset="2"/>
              </a:rPr>
              <a:t>[</a:t>
            </a:r>
            <a:r>
              <a:rPr lang="sl-SI" i="1" dirty="0" smtClean="0">
                <a:sym typeface="Symbol" panose="05050102010706020507" pitchFamily="18" charset="2"/>
              </a:rPr>
              <a:t>x</a:t>
            </a:r>
            <a:r>
              <a:rPr lang="sl-SI" dirty="0" smtClean="0">
                <a:sym typeface="Symbol" panose="05050102010706020507" pitchFamily="18" charset="2"/>
              </a:rPr>
              <a:t>] za 2</a:t>
            </a:r>
            <a:r>
              <a:rPr lang="sl-SI" i="1" baseline="30000" dirty="0" smtClean="0">
                <a:sym typeface="Symbol" panose="05050102010706020507" pitchFamily="18" charset="2"/>
              </a:rPr>
              <a:t>b</a:t>
            </a:r>
            <a:r>
              <a:rPr lang="sl-SI" dirty="0" smtClean="0">
                <a:sym typeface="Symbol" panose="05050102010706020507" pitchFamily="18" charset="2"/>
              </a:rPr>
              <a:t>;</a:t>
            </a:r>
            <a:br>
              <a:rPr lang="sl-SI" dirty="0" smtClean="0">
                <a:sym typeface="Symbol" panose="05050102010706020507" pitchFamily="18" charset="2"/>
              </a:rPr>
            </a:br>
            <a:r>
              <a:rPr lang="sl-SI" dirty="0" smtClean="0">
                <a:sym typeface="Symbol" panose="05050102010706020507" pitchFamily="18" charset="2"/>
              </a:rPr>
              <a:t>	    enako tudi za </a:t>
            </a:r>
            <a:r>
              <a:rPr lang="sl-SI" i="1" dirty="0" smtClean="0">
                <a:sym typeface="Symbol" panose="05050102010706020507" pitchFamily="18" charset="2"/>
              </a:rPr>
              <a:t>y</a:t>
            </a:r>
            <a:r>
              <a:rPr lang="sl-SI" dirty="0" smtClean="0">
                <a:sym typeface="Symbol" panose="05050102010706020507" pitchFamily="18" charset="2"/>
              </a:rPr>
              <a:t>; }</a:t>
            </a:r>
            <a:br>
              <a:rPr lang="sl-SI" dirty="0" smtClean="0">
                <a:sym typeface="Symbol" panose="05050102010706020507" pitchFamily="18" charset="2"/>
              </a:rPr>
            </a:br>
            <a:r>
              <a:rPr lang="sl-SI" dirty="0" smtClean="0">
                <a:sym typeface="Symbol" panose="05050102010706020507" pitchFamily="18" charset="2"/>
              </a:rPr>
              <a:t>	zdaj nam za vsak </a:t>
            </a:r>
            <a:r>
              <a:rPr lang="sl-SI" i="1" dirty="0" smtClean="0">
                <a:sym typeface="Symbol" panose="05050102010706020507" pitchFamily="18" charset="2"/>
              </a:rPr>
              <a:t>x</a:t>
            </a:r>
            <a:r>
              <a:rPr lang="sl-SI" dirty="0" smtClean="0">
                <a:sym typeface="Symbol" panose="05050102010706020507" pitchFamily="18" charset="2"/>
              </a:rPr>
              <a:t> vrednost </a:t>
            </a:r>
            <a:r>
              <a:rPr lang="sl-SI" i="1" dirty="0" smtClean="0">
                <a:sym typeface="Symbol" panose="05050102010706020507" pitchFamily="18" charset="2"/>
              </a:rPr>
              <a:t>kateraX</a:t>
            </a:r>
            <a:r>
              <a:rPr lang="sl-SI" dirty="0" smtClean="0">
                <a:sym typeface="Symbol" panose="05050102010706020507" pitchFamily="18" charset="2"/>
              </a:rPr>
              <a:t>[</a:t>
            </a:r>
            <a:r>
              <a:rPr lang="sl-SI" i="1" dirty="0" smtClean="0">
                <a:sym typeface="Symbol" panose="05050102010706020507" pitchFamily="18" charset="2"/>
              </a:rPr>
              <a:t>x</a:t>
            </a:r>
            <a:r>
              <a:rPr lang="sl-SI" dirty="0" smtClean="0">
                <a:sym typeface="Symbol" panose="05050102010706020507" pitchFamily="18" charset="2"/>
              </a:rPr>
              <a:t>] pove številko lučke v stolpcu </a:t>
            </a:r>
            <a:r>
              <a:rPr lang="sl-SI" i="1" dirty="0" smtClean="0">
                <a:sym typeface="Symbol" panose="05050102010706020507" pitchFamily="18" charset="2"/>
              </a:rPr>
              <a:t>x</a:t>
            </a:r>
            <a:r>
              <a:rPr lang="sl-SI" dirty="0" smtClean="0">
                <a:sym typeface="Symbol" panose="05050102010706020507" pitchFamily="18" charset="2"/>
              </a:rPr>
              <a:t/>
            </a:r>
            <a:br>
              <a:rPr lang="sl-SI" dirty="0" smtClean="0">
                <a:sym typeface="Symbol" panose="05050102010706020507" pitchFamily="18" charset="2"/>
              </a:rPr>
            </a:br>
            <a:r>
              <a:rPr lang="sl-SI" dirty="0" smtClean="0">
                <a:sym typeface="Symbol" panose="05050102010706020507" pitchFamily="18" charset="2"/>
              </a:rPr>
              <a:t>	in podobno </a:t>
            </a:r>
            <a:r>
              <a:rPr lang="sl-SI" i="1" dirty="0" smtClean="0">
                <a:sym typeface="Symbol" panose="05050102010706020507" pitchFamily="18" charset="2"/>
              </a:rPr>
              <a:t>kateraY</a:t>
            </a:r>
            <a:r>
              <a:rPr lang="sl-SI" dirty="0" smtClean="0">
                <a:sym typeface="Symbol" panose="05050102010706020507" pitchFamily="18" charset="2"/>
              </a:rPr>
              <a:t>[</a:t>
            </a:r>
            <a:r>
              <a:rPr lang="sl-SI" i="1" dirty="0" smtClean="0">
                <a:sym typeface="Symbol" panose="05050102010706020507" pitchFamily="18" charset="2"/>
              </a:rPr>
              <a:t>y</a:t>
            </a:r>
            <a:r>
              <a:rPr lang="sl-SI" dirty="0" smtClean="0">
                <a:sym typeface="Symbol" panose="05050102010706020507" pitchFamily="18" charset="2"/>
              </a:rPr>
              <a:t>] za vrstice;</a:t>
            </a:r>
            <a:endParaRPr lang="sl-SI" dirty="0" smtClean="0"/>
          </a:p>
          <a:p>
            <a:r>
              <a:rPr lang="sl-SI" dirty="0" smtClean="0"/>
              <a:t>Poseben primer: pri </a:t>
            </a:r>
            <a:r>
              <a:rPr lang="sl-SI" i="1" dirty="0" smtClean="0"/>
              <a:t>w</a:t>
            </a:r>
            <a:r>
              <a:rPr lang="sl-SI" dirty="0" smtClean="0"/>
              <a:t> = </a:t>
            </a:r>
            <a:r>
              <a:rPr lang="sl-SI" i="1" dirty="0" smtClean="0"/>
              <a:t>h</a:t>
            </a:r>
            <a:r>
              <a:rPr lang="sl-SI" dirty="0" smtClean="0"/>
              <a:t> = </a:t>
            </a:r>
            <a:r>
              <a:rPr lang="sl-SI" i="1" dirty="0" smtClean="0"/>
              <a:t>n</a:t>
            </a:r>
            <a:r>
              <a:rPr lang="sl-SI" dirty="0" smtClean="0"/>
              <a:t> je dovolj, če rešimo problem za </a:t>
            </a:r>
            <a:r>
              <a:rPr lang="sl-SI" i="1" dirty="0" smtClean="0"/>
              <a:t>n</a:t>
            </a:r>
            <a:r>
              <a:rPr lang="sl-SI" dirty="0" smtClean="0"/>
              <a:t> – 1 lučk</a:t>
            </a:r>
          </a:p>
          <a:p>
            <a:pPr lvl="1"/>
            <a:r>
              <a:rPr lang="sl-SI" dirty="0" smtClean="0"/>
              <a:t>Za zadnjo lučko potem vemo, da je v edini še neuporabljeni vrstici/stolpcu</a:t>
            </a:r>
          </a:p>
          <a:p>
            <a:pPr lvl="1"/>
            <a:r>
              <a:rPr lang="sl-SI" dirty="0" smtClean="0"/>
              <a:t>Tako prihranimo 1 poizvedbo, če je </a:t>
            </a:r>
            <a:r>
              <a:rPr lang="sl-SI" i="1" dirty="0" smtClean="0"/>
              <a:t>n</a:t>
            </a:r>
            <a:r>
              <a:rPr lang="sl-SI" dirty="0" smtClean="0"/>
              <a:t> ravno potenca števila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99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3.3 Matrika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Dana je matrika (pravokotna tabela) velikosti </a:t>
            </a:r>
            <a:r>
              <a:rPr lang="sl-SI" i="1" dirty="0" smtClean="0"/>
              <a:t>n</a:t>
            </a:r>
            <a:r>
              <a:rPr lang="sl-SI" dirty="0" smtClean="0"/>
              <a:t> vrstic </a:t>
            </a:r>
            <a:r>
              <a:rPr lang="sl-SI" dirty="0" smtClean="0">
                <a:sym typeface="Symbol" panose="05050102010706020507" pitchFamily="18" charset="2"/>
              </a:rPr>
              <a:t> </a:t>
            </a:r>
            <a:r>
              <a:rPr lang="sl-SI" i="1" dirty="0" smtClean="0">
                <a:sym typeface="Symbol" panose="05050102010706020507" pitchFamily="18" charset="2"/>
              </a:rPr>
              <a:t>m</a:t>
            </a:r>
            <a:r>
              <a:rPr lang="sl-SI" dirty="0" smtClean="0">
                <a:sym typeface="Symbol" panose="05050102010706020507" pitchFamily="18" charset="2"/>
              </a:rPr>
              <a:t> stolpcev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V nekaterih celicah (</a:t>
            </a:r>
            <a:r>
              <a:rPr lang="sl-SI" i="1" dirty="0" smtClean="0">
                <a:sym typeface="Symbol" panose="05050102010706020507" pitchFamily="18" charset="2"/>
              </a:rPr>
              <a:t>i</a:t>
            </a:r>
            <a:r>
              <a:rPr lang="sl-SI" dirty="0" smtClean="0">
                <a:sym typeface="Symbol" panose="05050102010706020507" pitchFamily="18" charset="2"/>
              </a:rPr>
              <a:t>, </a:t>
            </a:r>
            <a:r>
              <a:rPr lang="sl-SI" i="1" dirty="0" smtClean="0">
                <a:sym typeface="Symbol" panose="05050102010706020507" pitchFamily="18" charset="2"/>
              </a:rPr>
              <a:t>j</a:t>
            </a:r>
            <a:r>
              <a:rPr lang="sl-SI" dirty="0" smtClean="0">
                <a:sym typeface="Symbol" panose="05050102010706020507" pitchFamily="18" charset="2"/>
              </a:rPr>
              <a:t>) so »fiksne vrednosti« </a:t>
            </a:r>
            <a:r>
              <a:rPr lang="sl-SI" i="1" dirty="0" smtClean="0">
                <a:sym typeface="Symbol" panose="05050102010706020507" pitchFamily="18" charset="2"/>
              </a:rPr>
              <a:t>a</a:t>
            </a:r>
            <a:r>
              <a:rPr lang="sl-SI" i="1" baseline="-25000" dirty="0" smtClean="0">
                <a:sym typeface="Symbol" panose="05050102010706020507" pitchFamily="18" charset="2"/>
              </a:rPr>
              <a:t>ij</a:t>
            </a:r>
            <a:r>
              <a:rPr lang="sl-SI" dirty="0" smtClean="0">
                <a:sym typeface="Symbol" panose="05050102010706020507" pitchFamily="18" charset="2"/>
              </a:rPr>
              <a:t>, ostale celice so prazne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Ali je mogoče v prazne celice vpisati števila od 1 do 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dirty="0" smtClean="0">
                <a:sym typeface="Symbol" panose="05050102010706020507" pitchFamily="18" charset="2"/>
              </a:rPr>
              <a:t> · </a:t>
            </a:r>
            <a:r>
              <a:rPr lang="sl-SI" i="1" dirty="0" smtClean="0">
                <a:sym typeface="Symbol" panose="05050102010706020507" pitchFamily="18" charset="2"/>
              </a:rPr>
              <a:t>m</a:t>
            </a:r>
            <a:r>
              <a:rPr lang="sl-SI" dirty="0" smtClean="0">
                <a:sym typeface="Symbol" panose="05050102010706020507" pitchFamily="18" charset="2"/>
              </a:rPr>
              <a:t> tako, da:</a:t>
            </a:r>
          </a:p>
          <a:p>
            <a:pPr lvl="2"/>
            <a:r>
              <a:rPr lang="sl-SI" dirty="0" smtClean="0">
                <a:sym typeface="Symbol" panose="05050102010706020507" pitchFamily="18" charset="2"/>
              </a:rPr>
              <a:t>Je vsako število v matriki prisotno natanko enkrat in</a:t>
            </a:r>
          </a:p>
          <a:p>
            <a:pPr lvl="2"/>
            <a:r>
              <a:rPr lang="sl-SI" dirty="0" smtClean="0">
                <a:sym typeface="Symbol" panose="05050102010706020507" pitchFamily="18" charset="2"/>
              </a:rPr>
              <a:t>So zgoraj in levo od vsake fiksne celice le števila, manjša od tistega v fiksni celici</a:t>
            </a:r>
          </a:p>
          <a:p>
            <a:r>
              <a:rPr lang="sl-SI" dirty="0" smtClean="0">
                <a:sym typeface="Symbol" panose="05050102010706020507" pitchFamily="18" charset="2"/>
              </a:rPr>
              <a:t>Rešitev:</a:t>
            </a:r>
          </a:p>
          <a:p>
            <a:pPr lvl="1"/>
            <a:r>
              <a:rPr lang="sl-SI" dirty="0" smtClean="0"/>
              <a:t>Mislimo si, da začnemo s prazno matriko</a:t>
            </a:r>
          </a:p>
          <a:p>
            <a:pPr lvl="1"/>
            <a:r>
              <a:rPr lang="sl-SI" dirty="0" smtClean="0"/>
              <a:t>Dodajajmo fiksne vrednosti </a:t>
            </a:r>
            <a:r>
              <a:rPr lang="sl-SI" i="1" dirty="0" smtClean="0"/>
              <a:t>a</a:t>
            </a:r>
            <a:r>
              <a:rPr lang="sl-SI" i="1" baseline="-25000" dirty="0" smtClean="0"/>
              <a:t>ij</a:t>
            </a:r>
            <a:r>
              <a:rPr lang="sl-SI" dirty="0" smtClean="0"/>
              <a:t> po naraščajočem vrstnem redu</a:t>
            </a:r>
          </a:p>
          <a:p>
            <a:pPr lvl="1"/>
            <a:r>
              <a:rPr lang="sl-SI" dirty="0" smtClean="0"/>
              <a:t>Po vsaki preverimo, če je problem še vedno rešljiv</a:t>
            </a:r>
          </a:p>
          <a:p>
            <a:pPr lvl="2"/>
            <a:r>
              <a:rPr lang="sl-SI" dirty="0" smtClean="0"/>
              <a:t>Če novo fiksno vrednost »pokriva« kakšna od prejšnjih (manjših), je nerešljiv</a:t>
            </a:r>
          </a:p>
          <a:p>
            <a:pPr lvl="2"/>
            <a:r>
              <a:rPr lang="sl-SI" dirty="0" smtClean="0"/>
              <a:t>Če je skupno število pokritih celic večje od največje fiksne vrednosti, je nerešljiv</a:t>
            </a:r>
          </a:p>
          <a:p>
            <a:pPr lvl="1"/>
            <a:r>
              <a:rPr lang="sl-SI" dirty="0" smtClean="0"/>
              <a:t>Če pridemo do konca, je problem rešljiv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9896" y="44624"/>
            <a:ext cx="7144916" cy="170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07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4192" y="1"/>
            <a:ext cx="4278288" cy="31857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3.3 Matrika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Rešitev: kako jo učinkovito implementirati?</a:t>
            </a:r>
          </a:p>
          <a:p>
            <a:pPr lvl="1"/>
            <a:r>
              <a:rPr lang="sl-SI" dirty="0" smtClean="0"/>
              <a:t>Območje, ki ga pokrivajo dosedanje fiksne celice,</a:t>
            </a:r>
            <a:br>
              <a:rPr lang="sl-SI" dirty="0" smtClean="0"/>
            </a:br>
            <a:r>
              <a:rPr lang="sl-SI" dirty="0" smtClean="0"/>
              <a:t>ima stopničasto obliko</a:t>
            </a:r>
          </a:p>
          <a:p>
            <a:pPr lvl="1"/>
            <a:r>
              <a:rPr lang="sl-SI" dirty="0" smtClean="0"/>
              <a:t>Hranimo le fiksne celice v vogalih, naraščajoče po x oz. padajoče po y</a:t>
            </a:r>
          </a:p>
          <a:p>
            <a:pPr lvl="1"/>
            <a:r>
              <a:rPr lang="sl-SI" dirty="0" smtClean="0"/>
              <a:t>Ko pride nova fiksna celica (</a:t>
            </a:r>
            <a:r>
              <a:rPr lang="sl-SI" i="1" dirty="0" smtClean="0"/>
              <a:t>x</a:t>
            </a:r>
            <a:r>
              <a:rPr lang="sl-SI" i="1" baseline="-25000" dirty="0" smtClean="0"/>
              <a:t>t</a:t>
            </a:r>
            <a:r>
              <a:rPr lang="sl-SI" dirty="0" smtClean="0"/>
              <a:t>, </a:t>
            </a:r>
            <a:r>
              <a:rPr lang="sl-SI" i="1" dirty="0" smtClean="0"/>
              <a:t>y</a:t>
            </a:r>
            <a:r>
              <a:rPr lang="sl-SI" i="1" baseline="-25000" dirty="0" smtClean="0"/>
              <a:t>t</a:t>
            </a:r>
            <a:r>
              <a:rPr lang="sl-SI" dirty="0" smtClean="0"/>
              <a:t>), poiščimo prvo z </a:t>
            </a:r>
            <a:r>
              <a:rPr lang="sl-SI" i="1" dirty="0" smtClean="0"/>
              <a:t>x</a:t>
            </a:r>
            <a:r>
              <a:rPr lang="sl-SI" dirty="0" smtClean="0"/>
              <a:t> </a:t>
            </a:r>
            <a:r>
              <a:rPr lang="sl-SI" dirty="0" smtClean="0">
                <a:sym typeface="Symbol" panose="05050102010706020507" pitchFamily="18" charset="2"/>
              </a:rPr>
              <a:t> </a:t>
            </a:r>
            <a:r>
              <a:rPr lang="sl-SI" i="1" dirty="0" smtClean="0">
                <a:sym typeface="Symbol" panose="05050102010706020507" pitchFamily="18" charset="2"/>
              </a:rPr>
              <a:t>x</a:t>
            </a:r>
            <a:r>
              <a:rPr lang="sl-SI" i="1" baseline="-25000" dirty="0" smtClean="0">
                <a:sym typeface="Symbol" panose="05050102010706020507" pitchFamily="18" charset="2"/>
              </a:rPr>
              <a:t>t</a:t>
            </a:r>
            <a:endParaRPr lang="sl-SI" i="1" baseline="-25000" dirty="0" smtClean="0"/>
          </a:p>
          <a:p>
            <a:pPr lvl="2"/>
            <a:r>
              <a:rPr lang="sl-SI" dirty="0" smtClean="0"/>
              <a:t>Če ima ta tudi </a:t>
            </a:r>
            <a:r>
              <a:rPr lang="sl-SI" i="1" dirty="0" smtClean="0"/>
              <a:t>y</a:t>
            </a:r>
            <a:r>
              <a:rPr lang="sl-SI" dirty="0" smtClean="0"/>
              <a:t> </a:t>
            </a:r>
            <a:r>
              <a:rPr lang="sl-SI" dirty="0" smtClean="0">
                <a:sym typeface="Symbol" panose="05050102010706020507" pitchFamily="18" charset="2"/>
              </a:rPr>
              <a:t> </a:t>
            </a:r>
            <a:r>
              <a:rPr lang="sl-SI" i="1" dirty="0" smtClean="0">
                <a:sym typeface="Symbol" panose="05050102010706020507" pitchFamily="18" charset="2"/>
              </a:rPr>
              <a:t>y</a:t>
            </a:r>
            <a:r>
              <a:rPr lang="sl-SI" i="1" baseline="-25000" dirty="0" smtClean="0">
                <a:sym typeface="Symbol" panose="05050102010706020507" pitchFamily="18" charset="2"/>
              </a:rPr>
              <a:t>t</a:t>
            </a:r>
            <a:r>
              <a:rPr lang="sl-SI" dirty="0" smtClean="0"/>
              <a:t>, pokriva novo in je problem nerešljiv</a:t>
            </a:r>
          </a:p>
          <a:p>
            <a:pPr lvl="1"/>
            <a:r>
              <a:rPr lang="sl-SI" dirty="0" smtClean="0"/>
              <a:t>Sicer je treba prejšnjih nekaj pobrisati (kolikor jih pokriva nova celica)</a:t>
            </a:r>
          </a:p>
          <a:p>
            <a:pPr lvl="2"/>
            <a:r>
              <a:rPr lang="sl-SI" dirty="0" smtClean="0"/>
              <a:t>Ob tem tudi računamo površino na novo pokritega območja</a:t>
            </a:r>
            <a:br>
              <a:rPr lang="sl-SI" dirty="0" smtClean="0"/>
            </a:br>
            <a:r>
              <a:rPr lang="sl-SI" dirty="0" smtClean="0"/>
              <a:t>(ki ga v mislih razrežemo na trakove)</a:t>
            </a:r>
          </a:p>
          <a:p>
            <a:pPr lvl="1"/>
            <a:r>
              <a:rPr lang="sl-SI" dirty="0" smtClean="0"/>
              <a:t>Primerna podatkovna struktura je rdeče-črno drevo</a:t>
            </a:r>
            <a:br>
              <a:rPr lang="sl-SI" dirty="0" smtClean="0"/>
            </a:br>
            <a:r>
              <a:rPr lang="sl-SI" dirty="0" smtClean="0"/>
              <a:t>(npr. </a:t>
            </a:r>
            <a:r>
              <a:rPr lang="sl-SI" i="1" dirty="0" smtClean="0"/>
              <a:t>std::map</a:t>
            </a:r>
            <a:r>
              <a:rPr lang="sl-SI" dirty="0" smtClean="0"/>
              <a:t> v C++ovi standardni knjižnici) </a:t>
            </a:r>
            <a:r>
              <a:rPr lang="sl-SI" dirty="0" smtClean="0">
                <a:sym typeface="Symbol" panose="05050102010706020507" pitchFamily="18" charset="2"/>
              </a:rPr>
              <a:t> O(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dirty="0" smtClean="0">
                <a:sym typeface="Symbol" panose="05050102010706020507" pitchFamily="18" charset="2"/>
              </a:rPr>
              <a:t> log 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dirty="0" smtClean="0">
                <a:sym typeface="Symbol" panose="05050102010706020507" pitchFamily="18" charset="2"/>
              </a:rPr>
              <a:t>)</a:t>
            </a:r>
            <a:endParaRPr lang="sl-SI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28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3.4 Vodoravne daljice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Delamo z vodoravnimi daljicami</a:t>
            </a:r>
          </a:p>
          <a:p>
            <a:pPr lvl="1"/>
            <a:r>
              <a:rPr lang="sl-SI" dirty="0" smtClean="0"/>
              <a:t>Zapis (</a:t>
            </a:r>
            <a:r>
              <a:rPr lang="sl-SI" i="1" dirty="0" smtClean="0"/>
              <a:t>x</a:t>
            </a:r>
            <a:r>
              <a:rPr lang="sl-SI" i="1" baseline="-25000" dirty="0" smtClean="0"/>
              <a:t>L</a:t>
            </a:r>
            <a:r>
              <a:rPr lang="sl-SI" dirty="0" smtClean="0"/>
              <a:t>, </a:t>
            </a:r>
            <a:r>
              <a:rPr lang="sl-SI" i="1" dirty="0" smtClean="0"/>
              <a:t>y</a:t>
            </a:r>
            <a:r>
              <a:rPr lang="sl-SI" dirty="0" smtClean="0"/>
              <a:t>, </a:t>
            </a:r>
            <a:r>
              <a:rPr lang="sl-SI" i="1" dirty="0" smtClean="0"/>
              <a:t>x</a:t>
            </a:r>
            <a:r>
              <a:rPr lang="sl-SI" i="1" baseline="-25000" dirty="0" smtClean="0"/>
              <a:t>D</a:t>
            </a:r>
            <a:r>
              <a:rPr lang="sl-SI" dirty="0" smtClean="0"/>
              <a:t>) bo pomenil vodoravno </a:t>
            </a:r>
            <a:br>
              <a:rPr lang="sl-SI" dirty="0" smtClean="0"/>
            </a:br>
            <a:r>
              <a:rPr lang="sl-SI" dirty="0" smtClean="0"/>
              <a:t>daljico z levim krajiščem (</a:t>
            </a:r>
            <a:r>
              <a:rPr lang="sl-SI" i="1" dirty="0" smtClean="0"/>
              <a:t>x</a:t>
            </a:r>
            <a:r>
              <a:rPr lang="sl-SI" i="1" baseline="-25000" dirty="0" smtClean="0"/>
              <a:t>L</a:t>
            </a:r>
            <a:r>
              <a:rPr lang="sl-SI" dirty="0" smtClean="0"/>
              <a:t>, </a:t>
            </a:r>
            <a:r>
              <a:rPr lang="sl-SI" i="1" dirty="0" smtClean="0"/>
              <a:t>y</a:t>
            </a:r>
            <a:r>
              <a:rPr lang="sl-SI" dirty="0" smtClean="0"/>
              <a:t>) in </a:t>
            </a:r>
            <a:br>
              <a:rPr lang="sl-SI" dirty="0" smtClean="0"/>
            </a:br>
            <a:r>
              <a:rPr lang="sl-SI" dirty="0" smtClean="0"/>
              <a:t>desnim (</a:t>
            </a:r>
            <a:r>
              <a:rPr lang="sl-SI" i="1" dirty="0" smtClean="0"/>
              <a:t>x</a:t>
            </a:r>
            <a:r>
              <a:rPr lang="sl-SI" i="1" baseline="-25000" dirty="0" smtClean="0"/>
              <a:t>D</a:t>
            </a:r>
            <a:r>
              <a:rPr lang="sl-SI" dirty="0" smtClean="0"/>
              <a:t>, </a:t>
            </a:r>
            <a:r>
              <a:rPr lang="sl-SI" i="1" dirty="0" smtClean="0"/>
              <a:t>y</a:t>
            </a:r>
            <a:r>
              <a:rPr lang="sl-SI" dirty="0" smtClean="0"/>
              <a:t>)</a:t>
            </a:r>
          </a:p>
          <a:p>
            <a:pPr lvl="1"/>
            <a:r>
              <a:rPr lang="sl-SI" dirty="0" smtClean="0"/>
              <a:t>Dana so števila </a:t>
            </a:r>
            <a:r>
              <a:rPr lang="sl-SI" i="1" dirty="0" smtClean="0"/>
              <a:t>x</a:t>
            </a:r>
            <a:r>
              <a:rPr lang="sl-SI" baseline="-25000" dirty="0" smtClean="0"/>
              <a:t>0</a:t>
            </a:r>
            <a:r>
              <a:rPr lang="sl-SI" dirty="0" smtClean="0"/>
              <a:t> &lt; </a:t>
            </a:r>
            <a:r>
              <a:rPr lang="sl-SI" i="1" dirty="0" smtClean="0"/>
              <a:t>x</a:t>
            </a:r>
            <a:r>
              <a:rPr lang="sl-SI" baseline="-25000" dirty="0" smtClean="0"/>
              <a:t>1</a:t>
            </a:r>
            <a:r>
              <a:rPr lang="sl-SI" dirty="0" smtClean="0"/>
              <a:t> &lt; </a:t>
            </a:r>
            <a:r>
              <a:rPr lang="sl-SI" i="1" dirty="0" smtClean="0"/>
              <a:t>x</a:t>
            </a:r>
            <a:r>
              <a:rPr lang="sl-SI" baseline="-25000" dirty="0" smtClean="0"/>
              <a:t>2</a:t>
            </a:r>
            <a:r>
              <a:rPr lang="sl-SI" dirty="0" smtClean="0"/>
              <a:t> &lt; … &lt; </a:t>
            </a:r>
            <a:r>
              <a:rPr lang="sl-SI" i="1" dirty="0" smtClean="0"/>
              <a:t>x</a:t>
            </a:r>
            <a:r>
              <a:rPr lang="sl-SI" i="1" baseline="-25000" dirty="0" smtClean="0"/>
              <a:t>n</a:t>
            </a:r>
            <a:r>
              <a:rPr lang="sl-SI" dirty="0" smtClean="0"/>
              <a:t> in še </a:t>
            </a:r>
            <a:r>
              <a:rPr lang="sl-SI" i="1" dirty="0" smtClean="0"/>
              <a:t>y</a:t>
            </a:r>
            <a:r>
              <a:rPr lang="sl-SI" baseline="-25000" dirty="0" smtClean="0"/>
              <a:t>1</a:t>
            </a:r>
            <a:r>
              <a:rPr lang="sl-SI" dirty="0" smtClean="0"/>
              <a:t>, </a:t>
            </a:r>
            <a:r>
              <a:rPr lang="sl-SI" i="1" dirty="0" smtClean="0"/>
              <a:t>y</a:t>
            </a:r>
            <a:r>
              <a:rPr lang="sl-SI" baseline="-25000" dirty="0" smtClean="0"/>
              <a:t>2</a:t>
            </a:r>
            <a:r>
              <a:rPr lang="sl-SI" dirty="0" smtClean="0"/>
              <a:t>, …, </a:t>
            </a:r>
            <a:r>
              <a:rPr lang="sl-SI" i="1" dirty="0" smtClean="0"/>
              <a:t>y</a:t>
            </a:r>
            <a:r>
              <a:rPr lang="sl-SI" i="1" baseline="-25000" dirty="0" smtClean="0"/>
              <a:t>n</a:t>
            </a:r>
          </a:p>
          <a:p>
            <a:pPr lvl="1"/>
            <a:r>
              <a:rPr lang="sl-SI" dirty="0" smtClean="0"/>
              <a:t>Na začetku imamo samo eno daljico, (</a:t>
            </a:r>
            <a:r>
              <a:rPr lang="sl-SI" i="1" dirty="0" smtClean="0"/>
              <a:t>x</a:t>
            </a:r>
            <a:r>
              <a:rPr lang="sl-SI" baseline="-25000" dirty="0" smtClean="0"/>
              <a:t>0</a:t>
            </a:r>
            <a:r>
              <a:rPr lang="sl-SI" dirty="0" smtClean="0"/>
              <a:t>, 0, </a:t>
            </a:r>
            <a:r>
              <a:rPr lang="sl-SI" i="1" dirty="0" smtClean="0"/>
              <a:t>x</a:t>
            </a:r>
            <a:r>
              <a:rPr lang="sl-SI" i="1" baseline="-25000" dirty="0" smtClean="0"/>
              <a:t>n</a:t>
            </a:r>
            <a:r>
              <a:rPr lang="sl-SI" dirty="0" smtClean="0"/>
              <a:t>)</a:t>
            </a:r>
          </a:p>
          <a:p>
            <a:pPr lvl="1"/>
            <a:r>
              <a:rPr lang="sl-SI" dirty="0" smtClean="0"/>
              <a:t>Na koncu bi radi imeli n daljic (</a:t>
            </a:r>
            <a:r>
              <a:rPr lang="sl-SI" i="1" dirty="0" smtClean="0"/>
              <a:t>x</a:t>
            </a:r>
            <a:r>
              <a:rPr lang="sl-SI" i="1" baseline="-25000" dirty="0" smtClean="0"/>
              <a:t>t</a:t>
            </a:r>
            <a:r>
              <a:rPr lang="sl-SI" baseline="-25000" dirty="0" smtClean="0"/>
              <a:t> – 1</a:t>
            </a:r>
            <a:r>
              <a:rPr lang="sl-SI" dirty="0" smtClean="0"/>
              <a:t>, </a:t>
            </a:r>
            <a:r>
              <a:rPr lang="sl-SI" i="1" dirty="0" smtClean="0"/>
              <a:t>y</a:t>
            </a:r>
            <a:r>
              <a:rPr lang="sl-SI" i="1" baseline="-25000" dirty="0" smtClean="0"/>
              <a:t>t</a:t>
            </a:r>
            <a:r>
              <a:rPr lang="sl-SI" dirty="0" smtClean="0"/>
              <a:t>, </a:t>
            </a:r>
            <a:r>
              <a:rPr lang="sl-SI" i="1" dirty="0" smtClean="0"/>
              <a:t>x</a:t>
            </a:r>
            <a:r>
              <a:rPr lang="sl-SI" i="1" baseline="-25000" dirty="0" smtClean="0"/>
              <a:t>t</a:t>
            </a:r>
            <a:r>
              <a:rPr lang="sl-SI" dirty="0" smtClean="0"/>
              <a:t>) za </a:t>
            </a:r>
            <a:r>
              <a:rPr lang="sl-SI" i="1" dirty="0" smtClean="0"/>
              <a:t>t</a:t>
            </a:r>
            <a:r>
              <a:rPr lang="sl-SI" dirty="0" smtClean="0"/>
              <a:t> = 1, 2, …, </a:t>
            </a:r>
            <a:r>
              <a:rPr lang="sl-SI" i="1" dirty="0" smtClean="0"/>
              <a:t>n</a:t>
            </a:r>
          </a:p>
          <a:p>
            <a:pPr lvl="1"/>
            <a:r>
              <a:rPr lang="sl-SI" dirty="0" smtClean="0"/>
              <a:t>Dovoljeni operaciji:</a:t>
            </a:r>
          </a:p>
          <a:p>
            <a:pPr lvl="2"/>
            <a:r>
              <a:rPr lang="sl-SI" dirty="0" smtClean="0"/>
              <a:t>Rez: (</a:t>
            </a:r>
            <a:r>
              <a:rPr lang="sl-SI" i="1" dirty="0" smtClean="0"/>
              <a:t>x</a:t>
            </a:r>
            <a:r>
              <a:rPr lang="sl-SI" i="1" baseline="-25000" dirty="0" smtClean="0"/>
              <a:t>L</a:t>
            </a:r>
            <a:r>
              <a:rPr lang="sl-SI" dirty="0" smtClean="0"/>
              <a:t>, </a:t>
            </a:r>
            <a:r>
              <a:rPr lang="sl-SI" i="1" dirty="0" smtClean="0"/>
              <a:t>y</a:t>
            </a:r>
            <a:r>
              <a:rPr lang="sl-SI" dirty="0" smtClean="0"/>
              <a:t>, </a:t>
            </a:r>
            <a:r>
              <a:rPr lang="sl-SI" i="1" dirty="0" smtClean="0"/>
              <a:t>x</a:t>
            </a:r>
            <a:r>
              <a:rPr lang="sl-SI" i="1" baseline="-25000" dirty="0" smtClean="0"/>
              <a:t>D</a:t>
            </a:r>
            <a:r>
              <a:rPr lang="sl-SI" dirty="0" smtClean="0"/>
              <a:t>) </a:t>
            </a:r>
            <a:r>
              <a:rPr lang="sl-SI" dirty="0" smtClean="0">
                <a:sym typeface="Symbol" panose="05050102010706020507" pitchFamily="18" charset="2"/>
              </a:rPr>
              <a:t> (</a:t>
            </a:r>
            <a:r>
              <a:rPr lang="sl-SI" i="1" dirty="0" smtClean="0">
                <a:sym typeface="Symbol" panose="05050102010706020507" pitchFamily="18" charset="2"/>
              </a:rPr>
              <a:t>x</a:t>
            </a:r>
            <a:r>
              <a:rPr lang="sl-SI" i="1" baseline="-25000" dirty="0" smtClean="0">
                <a:sym typeface="Symbol" panose="05050102010706020507" pitchFamily="18" charset="2"/>
              </a:rPr>
              <a:t>L</a:t>
            </a:r>
            <a:r>
              <a:rPr lang="sl-SI" dirty="0" smtClean="0">
                <a:sym typeface="Symbol" panose="05050102010706020507" pitchFamily="18" charset="2"/>
              </a:rPr>
              <a:t>, </a:t>
            </a:r>
            <a:r>
              <a:rPr lang="sl-SI" i="1" dirty="0" smtClean="0">
                <a:sym typeface="Symbol" panose="05050102010706020507" pitchFamily="18" charset="2"/>
              </a:rPr>
              <a:t>y</a:t>
            </a:r>
            <a:r>
              <a:rPr lang="sl-SI" dirty="0" smtClean="0">
                <a:sym typeface="Symbol" panose="05050102010706020507" pitchFamily="18" charset="2"/>
              </a:rPr>
              <a:t>, </a:t>
            </a:r>
            <a:r>
              <a:rPr lang="sl-SI" i="1" dirty="0" smtClean="0">
                <a:sym typeface="Symbol" panose="05050102010706020507" pitchFamily="18" charset="2"/>
              </a:rPr>
              <a:t>x</a:t>
            </a:r>
            <a:r>
              <a:rPr lang="sl-SI" i="1" baseline="-25000" dirty="0" smtClean="0">
                <a:sym typeface="Symbol" panose="05050102010706020507" pitchFamily="18" charset="2"/>
              </a:rPr>
              <a:t>M</a:t>
            </a:r>
            <a:r>
              <a:rPr lang="sl-SI" dirty="0" smtClean="0">
                <a:sym typeface="Symbol" panose="05050102010706020507" pitchFamily="18" charset="2"/>
              </a:rPr>
              <a:t>) in (</a:t>
            </a:r>
            <a:r>
              <a:rPr lang="sl-SI" i="1" dirty="0" smtClean="0">
                <a:sym typeface="Symbol" panose="05050102010706020507" pitchFamily="18" charset="2"/>
              </a:rPr>
              <a:t>x</a:t>
            </a:r>
            <a:r>
              <a:rPr lang="sl-SI" i="1" baseline="-25000" dirty="0" smtClean="0">
                <a:sym typeface="Symbol" panose="05050102010706020507" pitchFamily="18" charset="2"/>
              </a:rPr>
              <a:t>M</a:t>
            </a:r>
            <a:r>
              <a:rPr lang="sl-SI" dirty="0" smtClean="0">
                <a:sym typeface="Symbol" panose="05050102010706020507" pitchFamily="18" charset="2"/>
              </a:rPr>
              <a:t>, </a:t>
            </a:r>
            <a:r>
              <a:rPr lang="sl-SI" i="1" dirty="0" smtClean="0">
                <a:sym typeface="Symbol" panose="05050102010706020507" pitchFamily="18" charset="2"/>
              </a:rPr>
              <a:t>y</a:t>
            </a:r>
            <a:r>
              <a:rPr lang="sl-SI" dirty="0" smtClean="0">
                <a:sym typeface="Symbol" panose="05050102010706020507" pitchFamily="18" charset="2"/>
              </a:rPr>
              <a:t>, </a:t>
            </a:r>
            <a:r>
              <a:rPr lang="sl-SI" i="1" dirty="0" smtClean="0">
                <a:sym typeface="Symbol" panose="05050102010706020507" pitchFamily="18" charset="2"/>
              </a:rPr>
              <a:t>x</a:t>
            </a:r>
            <a:r>
              <a:rPr lang="sl-SI" i="1" baseline="-25000" dirty="0" smtClean="0">
                <a:sym typeface="Symbol" panose="05050102010706020507" pitchFamily="18" charset="2"/>
              </a:rPr>
              <a:t>D</a:t>
            </a:r>
            <a:r>
              <a:rPr lang="sl-SI" dirty="0" smtClean="0">
                <a:sym typeface="Symbol" panose="05050102010706020507" pitchFamily="18" charset="2"/>
              </a:rPr>
              <a:t>)</a:t>
            </a:r>
            <a:r>
              <a:rPr lang="sl-SI" dirty="0" smtClean="0"/>
              <a:t> 		cena: </a:t>
            </a:r>
            <a:r>
              <a:rPr lang="sl-SI" i="1" dirty="0" smtClean="0"/>
              <a:t>x</a:t>
            </a:r>
            <a:r>
              <a:rPr lang="sl-SI" i="1" baseline="-25000" dirty="0" smtClean="0"/>
              <a:t>D</a:t>
            </a:r>
            <a:r>
              <a:rPr lang="sl-SI" dirty="0" smtClean="0"/>
              <a:t> – </a:t>
            </a:r>
            <a:r>
              <a:rPr lang="sl-SI" i="1" dirty="0" smtClean="0"/>
              <a:t>x</a:t>
            </a:r>
            <a:r>
              <a:rPr lang="sl-SI" i="1" baseline="-25000" dirty="0" smtClean="0"/>
              <a:t>L</a:t>
            </a:r>
            <a:r>
              <a:rPr lang="sl-SI" dirty="0" smtClean="0"/>
              <a:t> </a:t>
            </a:r>
          </a:p>
          <a:p>
            <a:pPr lvl="2"/>
            <a:r>
              <a:rPr lang="sl-SI" dirty="0" smtClean="0"/>
              <a:t>Premik: (</a:t>
            </a:r>
            <a:r>
              <a:rPr lang="sl-SI" i="1" dirty="0" smtClean="0"/>
              <a:t>x</a:t>
            </a:r>
            <a:r>
              <a:rPr lang="sl-SI" i="1" baseline="-25000" dirty="0" smtClean="0"/>
              <a:t>L</a:t>
            </a:r>
            <a:r>
              <a:rPr lang="sl-SI" dirty="0" smtClean="0"/>
              <a:t>, </a:t>
            </a:r>
            <a:r>
              <a:rPr lang="sl-SI" i="1" dirty="0" smtClean="0"/>
              <a:t>y</a:t>
            </a:r>
            <a:r>
              <a:rPr lang="sl-SI" dirty="0" smtClean="0"/>
              <a:t>, </a:t>
            </a:r>
            <a:r>
              <a:rPr lang="sl-SI" i="1" dirty="0" smtClean="0"/>
              <a:t>x</a:t>
            </a:r>
            <a:r>
              <a:rPr lang="sl-SI" i="1" baseline="-25000" dirty="0" smtClean="0"/>
              <a:t>D</a:t>
            </a:r>
            <a:r>
              <a:rPr lang="sl-SI" dirty="0" smtClean="0"/>
              <a:t>) </a:t>
            </a:r>
            <a:r>
              <a:rPr lang="sl-SI" dirty="0">
                <a:sym typeface="Symbol" panose="05050102010706020507" pitchFamily="18" charset="2"/>
              </a:rPr>
              <a:t></a:t>
            </a:r>
            <a:r>
              <a:rPr lang="sl-SI" dirty="0" smtClean="0"/>
              <a:t> (</a:t>
            </a:r>
            <a:r>
              <a:rPr lang="sl-SI" i="1" dirty="0" smtClean="0"/>
              <a:t>x</a:t>
            </a:r>
            <a:r>
              <a:rPr lang="sl-SI" i="1" baseline="-25000" dirty="0" smtClean="0"/>
              <a:t>L</a:t>
            </a:r>
            <a:r>
              <a:rPr lang="sl-SI" dirty="0" smtClean="0"/>
              <a:t>, </a:t>
            </a:r>
            <a:r>
              <a:rPr lang="sl-SI" i="1" dirty="0" smtClean="0"/>
              <a:t>y'</a:t>
            </a:r>
            <a:r>
              <a:rPr lang="sl-SI" dirty="0" smtClean="0"/>
              <a:t>, </a:t>
            </a:r>
            <a:r>
              <a:rPr lang="sl-SI" i="1" dirty="0" smtClean="0"/>
              <a:t>x</a:t>
            </a:r>
            <a:r>
              <a:rPr lang="sl-SI" i="1" baseline="-25000" dirty="0" smtClean="0"/>
              <a:t>D</a:t>
            </a:r>
            <a:r>
              <a:rPr lang="sl-SI" dirty="0" smtClean="0"/>
              <a:t>)  			cena: |</a:t>
            </a:r>
            <a:r>
              <a:rPr lang="sl-SI" i="1" dirty="0" smtClean="0"/>
              <a:t>y'</a:t>
            </a:r>
            <a:r>
              <a:rPr lang="sl-SI" dirty="0" smtClean="0"/>
              <a:t> – </a:t>
            </a:r>
            <a:r>
              <a:rPr lang="sl-SI" i="1" dirty="0" smtClean="0"/>
              <a:t>y</a:t>
            </a:r>
            <a:r>
              <a:rPr lang="sl-SI" dirty="0" smtClean="0"/>
              <a:t>| </a:t>
            </a:r>
          </a:p>
          <a:p>
            <a:pPr lvl="1"/>
            <a:r>
              <a:rPr lang="sl-SI" dirty="0" smtClean="0"/>
              <a:t>Poišči najnižjo skupno ceno.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064" y="67365"/>
            <a:ext cx="5519936" cy="304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60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1.1 Budilka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 smtClean="0"/>
              <a:t>Napiši tri podprograme za upravljanje z budilko:</a:t>
            </a:r>
          </a:p>
          <a:p>
            <a:pPr lvl="1"/>
            <a:r>
              <a:rPr lang="sl-SI" i="1" dirty="0" smtClean="0"/>
              <a:t>NastaviBudilko</a:t>
            </a:r>
            <a:r>
              <a:rPr lang="sl-SI" dirty="0" smtClean="0"/>
              <a:t>(</a:t>
            </a:r>
            <a:r>
              <a:rPr lang="sl-SI" i="1" dirty="0" smtClean="0"/>
              <a:t>t</a:t>
            </a:r>
            <a:r>
              <a:rPr lang="sl-SI" dirty="0" smtClean="0"/>
              <a:t>) – poskrbi, da bo budilka zvonila vsak dan ob času </a:t>
            </a:r>
            <a:r>
              <a:rPr lang="sl-SI" i="1" dirty="0" smtClean="0"/>
              <a:t>t</a:t>
            </a:r>
          </a:p>
          <a:p>
            <a:pPr lvl="1"/>
            <a:r>
              <a:rPr lang="sl-SI" b="1" dirty="0" smtClean="0"/>
              <a:t>bool</a:t>
            </a:r>
            <a:r>
              <a:rPr lang="sl-SI" dirty="0" smtClean="0"/>
              <a:t> </a:t>
            </a:r>
            <a:r>
              <a:rPr lang="sl-SI" i="1" dirty="0" smtClean="0"/>
              <a:t>JeCasZaAlarm</a:t>
            </a:r>
            <a:r>
              <a:rPr lang="sl-SI" dirty="0" smtClean="0"/>
              <a:t>() – sistem jo pokliče vsako minuto</a:t>
            </a:r>
          </a:p>
          <a:p>
            <a:pPr lvl="1"/>
            <a:r>
              <a:rPr lang="sl-SI" i="1" dirty="0" smtClean="0"/>
              <a:t>Dremez</a:t>
            </a:r>
            <a:r>
              <a:rPr lang="sl-SI" dirty="0" smtClean="0"/>
              <a:t>() – poskrbi, da bo budilka še enkrat zazvonila 5 min po času bujenja</a:t>
            </a:r>
          </a:p>
          <a:p>
            <a:pPr lvl="2"/>
            <a:r>
              <a:rPr lang="sl-SI" dirty="0" smtClean="0"/>
              <a:t>Klici funkcije </a:t>
            </a:r>
            <a:r>
              <a:rPr lang="sl-SI" i="1" dirty="0" smtClean="0"/>
              <a:t>Dremez</a:t>
            </a:r>
            <a:r>
              <a:rPr lang="sl-SI" dirty="0" smtClean="0"/>
              <a:t>() zunaj tega 5-minutnega obdobja naj se ignorirajo.</a:t>
            </a:r>
          </a:p>
          <a:p>
            <a:r>
              <a:rPr lang="sl-SI" dirty="0" smtClean="0"/>
              <a:t>Rešitev:</a:t>
            </a:r>
          </a:p>
          <a:p>
            <a:pPr lvl="1"/>
            <a:r>
              <a:rPr lang="sl-SI" dirty="0" smtClean="0"/>
              <a:t>Imejmo tri globalne spremenljivke: </a:t>
            </a:r>
            <a:r>
              <a:rPr lang="sl-SI" i="1" dirty="0" smtClean="0"/>
              <a:t>zdaj</a:t>
            </a:r>
            <a:r>
              <a:rPr lang="sl-SI" dirty="0" smtClean="0"/>
              <a:t> = trenutni čas; </a:t>
            </a:r>
            <a:r>
              <a:rPr lang="sl-SI" i="1" dirty="0" smtClean="0"/>
              <a:t>bujenje</a:t>
            </a:r>
            <a:r>
              <a:rPr lang="sl-SI" dirty="0" smtClean="0"/>
              <a:t> = čas bujenja; </a:t>
            </a:r>
            <a:br>
              <a:rPr lang="sl-SI" dirty="0" smtClean="0"/>
            </a:br>
            <a:r>
              <a:rPr lang="sl-SI" i="1" dirty="0" smtClean="0"/>
              <a:t>dremez</a:t>
            </a:r>
            <a:r>
              <a:rPr lang="sl-SI" dirty="0" smtClean="0"/>
              <a:t> = ali je zahtevano dodatno zvonjenje 5 minut po bujenju.</a:t>
            </a:r>
          </a:p>
          <a:p>
            <a:pPr lvl="1"/>
            <a:r>
              <a:rPr lang="sl-SI" i="1" dirty="0" smtClean="0"/>
              <a:t>NastaviBudilko</a:t>
            </a:r>
            <a:r>
              <a:rPr lang="sl-SI" dirty="0" smtClean="0"/>
              <a:t>(</a:t>
            </a:r>
            <a:r>
              <a:rPr lang="sl-SI" i="1" dirty="0" smtClean="0"/>
              <a:t>t</a:t>
            </a:r>
            <a:r>
              <a:rPr lang="sl-SI" dirty="0" smtClean="0"/>
              <a:t>): </a:t>
            </a:r>
            <a:r>
              <a:rPr lang="sl-SI" i="1" dirty="0" smtClean="0"/>
              <a:t>zdaj </a:t>
            </a:r>
            <a:r>
              <a:rPr lang="sl-SI" dirty="0" smtClean="0"/>
              <a:t>= </a:t>
            </a:r>
            <a:r>
              <a:rPr lang="sl-SI" i="1" dirty="0" smtClean="0"/>
              <a:t>t</a:t>
            </a:r>
            <a:r>
              <a:rPr lang="sl-SI" dirty="0" smtClean="0"/>
              <a:t>; </a:t>
            </a:r>
            <a:r>
              <a:rPr lang="sl-SI" i="1" dirty="0" smtClean="0"/>
              <a:t>dremez</a:t>
            </a:r>
            <a:r>
              <a:rPr lang="sl-SI" dirty="0" smtClean="0"/>
              <a:t> = </a:t>
            </a:r>
            <a:r>
              <a:rPr lang="sl-SI" b="1" dirty="0" smtClean="0"/>
              <a:t>false</a:t>
            </a:r>
          </a:p>
          <a:p>
            <a:pPr lvl="1"/>
            <a:r>
              <a:rPr lang="sl-SI" i="1" dirty="0" smtClean="0"/>
              <a:t>Dremez</a:t>
            </a:r>
            <a:r>
              <a:rPr lang="sl-SI" dirty="0" smtClean="0"/>
              <a:t>(): </a:t>
            </a:r>
            <a:r>
              <a:rPr lang="sl-SI" i="1" dirty="0" smtClean="0"/>
              <a:t>dremez</a:t>
            </a:r>
            <a:r>
              <a:rPr lang="sl-SI" dirty="0" smtClean="0"/>
              <a:t> = </a:t>
            </a:r>
            <a:r>
              <a:rPr lang="sl-SI" b="1" dirty="0" smtClean="0"/>
              <a:t>true</a:t>
            </a:r>
          </a:p>
          <a:p>
            <a:pPr lvl="1"/>
            <a:r>
              <a:rPr lang="sl-SI" i="1" dirty="0" smtClean="0"/>
              <a:t>JeCasZaAlarm</a:t>
            </a:r>
            <a:r>
              <a:rPr lang="sl-SI" dirty="0" smtClean="0"/>
              <a:t>():</a:t>
            </a:r>
          </a:p>
          <a:p>
            <a:pPr lvl="2"/>
            <a:r>
              <a:rPr lang="sl-SI" dirty="0" smtClean="0"/>
              <a:t>Poveča </a:t>
            </a:r>
            <a:r>
              <a:rPr lang="sl-SI" i="1" dirty="0" smtClean="0"/>
              <a:t>zdaj</a:t>
            </a:r>
            <a:r>
              <a:rPr lang="sl-SI" dirty="0" smtClean="0"/>
              <a:t> za 1</a:t>
            </a:r>
          </a:p>
          <a:p>
            <a:pPr lvl="2"/>
            <a:r>
              <a:rPr lang="sl-SI" dirty="0" smtClean="0"/>
              <a:t>Če je </a:t>
            </a:r>
            <a:r>
              <a:rPr lang="sl-SI" i="1" dirty="0" smtClean="0"/>
              <a:t>zdaj</a:t>
            </a:r>
            <a:r>
              <a:rPr lang="sl-SI" dirty="0" smtClean="0"/>
              <a:t> == </a:t>
            </a:r>
            <a:r>
              <a:rPr lang="sl-SI" i="1" dirty="0" smtClean="0"/>
              <a:t>bujenje</a:t>
            </a:r>
            <a:r>
              <a:rPr lang="sl-SI" dirty="0" smtClean="0"/>
              <a:t>, postavi </a:t>
            </a:r>
            <a:r>
              <a:rPr lang="sl-SI" i="1" dirty="0" smtClean="0"/>
              <a:t>dremez</a:t>
            </a:r>
            <a:r>
              <a:rPr lang="sl-SI" dirty="0" smtClean="0"/>
              <a:t> na </a:t>
            </a:r>
            <a:r>
              <a:rPr lang="sl-SI" b="1" dirty="0" smtClean="0"/>
              <a:t>false</a:t>
            </a:r>
            <a:r>
              <a:rPr lang="sl-SI" dirty="0" smtClean="0"/>
              <a:t> in vrne </a:t>
            </a:r>
            <a:r>
              <a:rPr lang="sl-SI" b="1" dirty="0" smtClean="0"/>
              <a:t>true</a:t>
            </a:r>
          </a:p>
          <a:p>
            <a:pPr lvl="2"/>
            <a:r>
              <a:rPr lang="sl-SI" dirty="0" smtClean="0"/>
              <a:t>Če je </a:t>
            </a:r>
            <a:r>
              <a:rPr lang="sl-SI" i="1" dirty="0" smtClean="0"/>
              <a:t>zdaj</a:t>
            </a:r>
            <a:r>
              <a:rPr lang="sl-SI" dirty="0" smtClean="0"/>
              <a:t> == </a:t>
            </a:r>
            <a:r>
              <a:rPr lang="sl-SI" i="1" dirty="0" smtClean="0"/>
              <a:t>bujenje</a:t>
            </a:r>
            <a:r>
              <a:rPr lang="sl-SI" dirty="0" smtClean="0"/>
              <a:t> + 5 in </a:t>
            </a:r>
            <a:r>
              <a:rPr lang="sl-SI" i="1" dirty="0" smtClean="0"/>
              <a:t>dremez</a:t>
            </a:r>
            <a:r>
              <a:rPr lang="sl-SI" dirty="0" smtClean="0"/>
              <a:t> == </a:t>
            </a:r>
            <a:r>
              <a:rPr lang="sl-SI" b="1" dirty="0" smtClean="0"/>
              <a:t>true</a:t>
            </a:r>
            <a:r>
              <a:rPr lang="sl-SI" dirty="0" smtClean="0"/>
              <a:t>, vrne </a:t>
            </a:r>
            <a:r>
              <a:rPr lang="sl-SI" b="1" dirty="0" smtClean="0"/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78181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3.4 Vodoravne daljice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Rešitev: dinamično programiranje</a:t>
            </a:r>
          </a:p>
          <a:p>
            <a:pPr lvl="1"/>
            <a:r>
              <a:rPr lang="sl-SI" dirty="0" smtClean="0"/>
              <a:t>Rezati ima smisel le pri koordinatah </a:t>
            </a:r>
            <a:r>
              <a:rPr lang="sl-SI" i="1" dirty="0" smtClean="0"/>
              <a:t>x</a:t>
            </a:r>
            <a:r>
              <a:rPr lang="sl-SI" i="1" baseline="-25000" dirty="0" smtClean="0"/>
              <a:t>i</a:t>
            </a:r>
            <a:r>
              <a:rPr lang="sl-SI" dirty="0" smtClean="0"/>
              <a:t>, kjer bodo krajišča končnih daljic</a:t>
            </a:r>
          </a:p>
          <a:p>
            <a:pPr lvl="1"/>
            <a:r>
              <a:rPr lang="sl-SI" dirty="0" smtClean="0"/>
              <a:t>Premikati ima smisel le na take </a:t>
            </a:r>
            <a:r>
              <a:rPr lang="sl-SI" i="1" dirty="0" smtClean="0"/>
              <a:t>y</a:t>
            </a:r>
            <a:r>
              <a:rPr lang="sl-SI" i="1" baseline="-25000" dirty="0" smtClean="0"/>
              <a:t>i</a:t>
            </a:r>
            <a:r>
              <a:rPr lang="sl-SI" dirty="0" smtClean="0"/>
              <a:t>, kjer bodo višine končnih daljic</a:t>
            </a:r>
          </a:p>
          <a:p>
            <a:pPr lvl="1"/>
            <a:r>
              <a:rPr lang="sl-SI" dirty="0" smtClean="0"/>
              <a:t>Naj bo </a:t>
            </a:r>
            <a:r>
              <a:rPr lang="sl-SI" i="1" dirty="0" smtClean="0"/>
              <a:t>f</a:t>
            </a:r>
            <a:r>
              <a:rPr lang="sl-SI" dirty="0" smtClean="0"/>
              <a:t>(</a:t>
            </a:r>
            <a:r>
              <a:rPr lang="sl-SI" i="1" dirty="0" smtClean="0"/>
              <a:t>i</a:t>
            </a:r>
            <a:r>
              <a:rPr lang="sl-SI" dirty="0" smtClean="0"/>
              <a:t>, </a:t>
            </a:r>
            <a:r>
              <a:rPr lang="sl-SI" i="1" dirty="0" smtClean="0"/>
              <a:t>j</a:t>
            </a:r>
            <a:r>
              <a:rPr lang="sl-SI" dirty="0" smtClean="0"/>
              <a:t>, </a:t>
            </a:r>
            <a:r>
              <a:rPr lang="sl-SI" i="1" dirty="0" smtClean="0"/>
              <a:t>h</a:t>
            </a:r>
            <a:r>
              <a:rPr lang="sl-SI" dirty="0" smtClean="0"/>
              <a:t>) = cena najcenejšega zaporedja operacij,</a:t>
            </a:r>
            <a:br>
              <a:rPr lang="sl-SI" dirty="0" smtClean="0"/>
            </a:br>
            <a:r>
              <a:rPr lang="sl-SI" dirty="0" smtClean="0"/>
              <a:t>ki predela daljico (</a:t>
            </a:r>
            <a:r>
              <a:rPr lang="sl-SI" i="1" dirty="0" smtClean="0"/>
              <a:t>x</a:t>
            </a:r>
            <a:r>
              <a:rPr lang="sl-SI" i="1" baseline="-25000" dirty="0" smtClean="0"/>
              <a:t>i</a:t>
            </a:r>
            <a:r>
              <a:rPr lang="sl-SI" dirty="0" smtClean="0"/>
              <a:t>, </a:t>
            </a:r>
            <a:r>
              <a:rPr lang="sl-SI" i="1" dirty="0" smtClean="0"/>
              <a:t>y</a:t>
            </a:r>
            <a:r>
              <a:rPr lang="sl-SI" i="1" baseline="-25000" dirty="0" smtClean="0"/>
              <a:t>h</a:t>
            </a:r>
            <a:r>
              <a:rPr lang="sl-SI" dirty="0" smtClean="0"/>
              <a:t>, </a:t>
            </a:r>
            <a:r>
              <a:rPr lang="sl-SI" i="1" dirty="0" smtClean="0"/>
              <a:t>x</a:t>
            </a:r>
            <a:r>
              <a:rPr lang="sl-SI" i="1" baseline="-25000" dirty="0" smtClean="0"/>
              <a:t>j</a:t>
            </a:r>
            <a:r>
              <a:rPr lang="sl-SI" dirty="0" smtClean="0"/>
              <a:t>) v skupino daljic </a:t>
            </a:r>
            <a:r>
              <a:rPr lang="sl-SI" dirty="0"/>
              <a:t>(</a:t>
            </a:r>
            <a:r>
              <a:rPr lang="sl-SI" i="1" dirty="0"/>
              <a:t>x</a:t>
            </a:r>
            <a:r>
              <a:rPr lang="sl-SI" i="1" baseline="-25000" dirty="0"/>
              <a:t>t</a:t>
            </a:r>
            <a:r>
              <a:rPr lang="sl-SI" baseline="-25000" dirty="0"/>
              <a:t> – 1</a:t>
            </a:r>
            <a:r>
              <a:rPr lang="sl-SI" dirty="0"/>
              <a:t>, </a:t>
            </a:r>
            <a:r>
              <a:rPr lang="sl-SI" i="1" dirty="0"/>
              <a:t>y</a:t>
            </a:r>
            <a:r>
              <a:rPr lang="sl-SI" i="1" baseline="-25000" dirty="0"/>
              <a:t>t</a:t>
            </a:r>
            <a:r>
              <a:rPr lang="sl-SI" dirty="0"/>
              <a:t>, </a:t>
            </a:r>
            <a:r>
              <a:rPr lang="sl-SI" i="1" dirty="0"/>
              <a:t>x</a:t>
            </a:r>
            <a:r>
              <a:rPr lang="sl-SI" i="1" baseline="-25000" dirty="0"/>
              <a:t>t</a:t>
            </a:r>
            <a:r>
              <a:rPr lang="sl-SI" dirty="0"/>
              <a:t>) za </a:t>
            </a:r>
            <a:r>
              <a:rPr lang="sl-SI" i="1" dirty="0"/>
              <a:t>t</a:t>
            </a:r>
            <a:r>
              <a:rPr lang="sl-SI" dirty="0"/>
              <a:t> = </a:t>
            </a:r>
            <a:r>
              <a:rPr lang="sl-SI" i="1" dirty="0" smtClean="0"/>
              <a:t>i</a:t>
            </a:r>
            <a:r>
              <a:rPr lang="sl-SI" dirty="0" smtClean="0"/>
              <a:t> + 1</a:t>
            </a:r>
            <a:r>
              <a:rPr lang="sl-SI" dirty="0"/>
              <a:t>, 2, …, </a:t>
            </a:r>
            <a:r>
              <a:rPr lang="sl-SI" i="1" dirty="0" smtClean="0"/>
              <a:t>j</a:t>
            </a:r>
            <a:endParaRPr lang="sl-SI" dirty="0" smtClean="0"/>
          </a:p>
          <a:p>
            <a:pPr lvl="1"/>
            <a:r>
              <a:rPr lang="sl-SI" dirty="0" smtClean="0"/>
              <a:t>Naj bo </a:t>
            </a:r>
            <a:r>
              <a:rPr lang="sl-SI" i="1" dirty="0" smtClean="0"/>
              <a:t>g</a:t>
            </a:r>
            <a:r>
              <a:rPr lang="sl-SI" dirty="0" smtClean="0"/>
              <a:t>(</a:t>
            </a:r>
            <a:r>
              <a:rPr lang="sl-SI" i="1" dirty="0" smtClean="0"/>
              <a:t>i</a:t>
            </a:r>
            <a:r>
              <a:rPr lang="sl-SI" dirty="0" smtClean="0"/>
              <a:t>, </a:t>
            </a:r>
            <a:r>
              <a:rPr lang="sl-SI" i="1" dirty="0" smtClean="0"/>
              <a:t>j</a:t>
            </a:r>
            <a:r>
              <a:rPr lang="sl-SI" dirty="0" smtClean="0"/>
              <a:t>, </a:t>
            </a:r>
            <a:r>
              <a:rPr lang="sl-SI" i="1" dirty="0" smtClean="0"/>
              <a:t>h</a:t>
            </a:r>
            <a:r>
              <a:rPr lang="sl-SI" dirty="0" smtClean="0"/>
              <a:t>) = kot </a:t>
            </a:r>
            <a:r>
              <a:rPr lang="sl-SI" i="1" dirty="0" smtClean="0"/>
              <a:t>f</a:t>
            </a:r>
            <a:r>
              <a:rPr lang="sl-SI" dirty="0" smtClean="0"/>
              <a:t>, toda z dodatno omejitvijo, da moramo najprej rezati</a:t>
            </a:r>
          </a:p>
          <a:p>
            <a:pPr lvl="1"/>
            <a:r>
              <a:rPr lang="sl-SI" dirty="0" smtClean="0"/>
              <a:t>Potem je </a:t>
            </a:r>
            <a:r>
              <a:rPr lang="sl-SI" i="1" dirty="0" smtClean="0"/>
              <a:t>g</a:t>
            </a:r>
            <a:r>
              <a:rPr lang="sl-SI" dirty="0" smtClean="0"/>
              <a:t>(</a:t>
            </a:r>
            <a:r>
              <a:rPr lang="sl-SI" i="1" dirty="0" smtClean="0"/>
              <a:t>i</a:t>
            </a:r>
            <a:r>
              <a:rPr lang="sl-SI" dirty="0" smtClean="0"/>
              <a:t>, </a:t>
            </a:r>
            <a:r>
              <a:rPr lang="sl-SI" i="1" dirty="0" smtClean="0"/>
              <a:t>j</a:t>
            </a:r>
            <a:r>
              <a:rPr lang="sl-SI" dirty="0" smtClean="0"/>
              <a:t>, </a:t>
            </a:r>
            <a:r>
              <a:rPr lang="sl-SI" i="1" dirty="0" smtClean="0"/>
              <a:t>h</a:t>
            </a:r>
            <a:r>
              <a:rPr lang="sl-SI" dirty="0" smtClean="0"/>
              <a:t>) = (</a:t>
            </a:r>
            <a:r>
              <a:rPr lang="sl-SI" i="1" dirty="0" smtClean="0"/>
              <a:t>x</a:t>
            </a:r>
            <a:r>
              <a:rPr lang="sl-SI" i="1" baseline="-25000" dirty="0" smtClean="0"/>
              <a:t>j</a:t>
            </a:r>
            <a:r>
              <a:rPr lang="sl-SI" dirty="0" smtClean="0"/>
              <a:t> – </a:t>
            </a:r>
            <a:r>
              <a:rPr lang="sl-SI" i="1" dirty="0" smtClean="0"/>
              <a:t>x</a:t>
            </a:r>
            <a:r>
              <a:rPr lang="sl-SI" i="1" baseline="-25000" dirty="0" smtClean="0"/>
              <a:t>i</a:t>
            </a:r>
            <a:r>
              <a:rPr lang="sl-SI" dirty="0" smtClean="0"/>
              <a:t>) + min { </a:t>
            </a:r>
            <a:r>
              <a:rPr lang="sl-SI" i="1" dirty="0" smtClean="0"/>
              <a:t>f</a:t>
            </a:r>
            <a:r>
              <a:rPr lang="sl-SI" dirty="0" smtClean="0"/>
              <a:t>(</a:t>
            </a:r>
            <a:r>
              <a:rPr lang="sl-SI" i="1" dirty="0" smtClean="0"/>
              <a:t>i</a:t>
            </a:r>
            <a:r>
              <a:rPr lang="sl-SI" dirty="0" smtClean="0"/>
              <a:t>, </a:t>
            </a:r>
            <a:r>
              <a:rPr lang="sl-SI" i="1" dirty="0" smtClean="0"/>
              <a:t>k</a:t>
            </a:r>
            <a:r>
              <a:rPr lang="sl-SI" dirty="0" smtClean="0"/>
              <a:t>, </a:t>
            </a:r>
            <a:r>
              <a:rPr lang="sl-SI" i="1" dirty="0" smtClean="0"/>
              <a:t>h</a:t>
            </a:r>
            <a:r>
              <a:rPr lang="sl-SI" dirty="0" smtClean="0"/>
              <a:t>) + </a:t>
            </a:r>
            <a:r>
              <a:rPr lang="sl-SI" i="1" dirty="0" smtClean="0"/>
              <a:t>f</a:t>
            </a:r>
            <a:r>
              <a:rPr lang="sl-SI" dirty="0" smtClean="0"/>
              <a:t>(</a:t>
            </a:r>
            <a:r>
              <a:rPr lang="sl-SI" i="1" dirty="0" smtClean="0"/>
              <a:t>k</a:t>
            </a:r>
            <a:r>
              <a:rPr lang="sl-SI" dirty="0" smtClean="0"/>
              <a:t>, </a:t>
            </a:r>
            <a:r>
              <a:rPr lang="sl-SI" i="1" dirty="0" smtClean="0"/>
              <a:t>j</a:t>
            </a:r>
            <a:r>
              <a:rPr lang="sl-SI" dirty="0" smtClean="0"/>
              <a:t>, </a:t>
            </a:r>
            <a:r>
              <a:rPr lang="sl-SI" i="1" dirty="0" smtClean="0"/>
              <a:t>h</a:t>
            </a:r>
            <a:r>
              <a:rPr lang="sl-SI" dirty="0" smtClean="0"/>
              <a:t>) : </a:t>
            </a:r>
            <a:r>
              <a:rPr lang="sl-SI" i="1" dirty="0" smtClean="0"/>
              <a:t>i</a:t>
            </a:r>
            <a:r>
              <a:rPr lang="sl-SI" dirty="0" smtClean="0"/>
              <a:t> &lt; </a:t>
            </a:r>
            <a:r>
              <a:rPr lang="sl-SI" i="1" dirty="0" smtClean="0"/>
              <a:t>k</a:t>
            </a:r>
            <a:r>
              <a:rPr lang="sl-SI" dirty="0" smtClean="0"/>
              <a:t> &lt; </a:t>
            </a:r>
            <a:r>
              <a:rPr lang="sl-SI" i="1" dirty="0" smtClean="0"/>
              <a:t>j</a:t>
            </a:r>
            <a:r>
              <a:rPr lang="sl-SI" dirty="0" smtClean="0"/>
              <a:t> }</a:t>
            </a:r>
          </a:p>
          <a:p>
            <a:pPr lvl="1"/>
            <a:r>
              <a:rPr lang="sl-SI" dirty="0" smtClean="0"/>
              <a:t>In </a:t>
            </a:r>
            <a:r>
              <a:rPr lang="sl-SI" i="1" dirty="0" smtClean="0"/>
              <a:t>f</a:t>
            </a:r>
            <a:r>
              <a:rPr lang="sl-SI" dirty="0" smtClean="0"/>
              <a:t>(</a:t>
            </a:r>
            <a:r>
              <a:rPr lang="sl-SI" i="1" dirty="0" smtClean="0"/>
              <a:t>i</a:t>
            </a:r>
            <a:r>
              <a:rPr lang="sl-SI" dirty="0" smtClean="0"/>
              <a:t>, </a:t>
            </a:r>
            <a:r>
              <a:rPr lang="sl-SI" i="1" dirty="0" smtClean="0"/>
              <a:t>j</a:t>
            </a:r>
            <a:r>
              <a:rPr lang="sl-SI" dirty="0" smtClean="0"/>
              <a:t>, </a:t>
            </a:r>
            <a:r>
              <a:rPr lang="sl-SI" i="1" dirty="0" smtClean="0"/>
              <a:t>h</a:t>
            </a:r>
            <a:r>
              <a:rPr lang="sl-SI" dirty="0" smtClean="0"/>
              <a:t>) = min { |</a:t>
            </a:r>
            <a:r>
              <a:rPr lang="sl-SI" i="1" dirty="0" smtClean="0"/>
              <a:t>y</a:t>
            </a:r>
            <a:r>
              <a:rPr lang="sl-SI" i="1" baseline="-25000" dirty="0" smtClean="0"/>
              <a:t>h</a:t>
            </a:r>
            <a:r>
              <a:rPr lang="sl-SI" dirty="0" smtClean="0"/>
              <a:t> – </a:t>
            </a:r>
            <a:r>
              <a:rPr lang="sl-SI" i="1" dirty="0" smtClean="0"/>
              <a:t>y</a:t>
            </a:r>
            <a:r>
              <a:rPr lang="sl-SI" i="1" baseline="-25000" dirty="0" smtClean="0"/>
              <a:t>h'</a:t>
            </a:r>
            <a:r>
              <a:rPr lang="sl-SI" dirty="0" smtClean="0"/>
              <a:t>| + </a:t>
            </a:r>
            <a:r>
              <a:rPr lang="sl-SI" i="1" dirty="0" smtClean="0"/>
              <a:t>g</a:t>
            </a:r>
            <a:r>
              <a:rPr lang="sl-SI" dirty="0" smtClean="0"/>
              <a:t>(</a:t>
            </a:r>
            <a:r>
              <a:rPr lang="sl-SI" i="1" dirty="0" smtClean="0"/>
              <a:t>i</a:t>
            </a:r>
            <a:r>
              <a:rPr lang="sl-SI" dirty="0" smtClean="0"/>
              <a:t>, </a:t>
            </a:r>
            <a:r>
              <a:rPr lang="sl-SI" i="1" dirty="0" smtClean="0"/>
              <a:t>j</a:t>
            </a:r>
            <a:r>
              <a:rPr lang="sl-SI" dirty="0" smtClean="0"/>
              <a:t>, </a:t>
            </a:r>
            <a:r>
              <a:rPr lang="sl-SI" i="1" dirty="0" smtClean="0"/>
              <a:t>h'</a:t>
            </a:r>
            <a:r>
              <a:rPr lang="sl-SI" dirty="0" smtClean="0"/>
              <a:t>) : 1 </a:t>
            </a:r>
            <a:r>
              <a:rPr lang="sl-SI" dirty="0" smtClean="0">
                <a:sym typeface="Symbol" panose="05050102010706020507" pitchFamily="18" charset="2"/>
              </a:rPr>
              <a:t> </a:t>
            </a:r>
            <a:r>
              <a:rPr lang="sl-SI" i="1" dirty="0" smtClean="0">
                <a:sym typeface="Symbol" panose="05050102010706020507" pitchFamily="18" charset="2"/>
              </a:rPr>
              <a:t>h'</a:t>
            </a:r>
            <a:r>
              <a:rPr lang="sl-SI" dirty="0" smtClean="0">
                <a:sym typeface="Symbol" panose="05050102010706020507" pitchFamily="18" charset="2"/>
              </a:rPr>
              <a:t>  </a:t>
            </a:r>
            <a:r>
              <a:rPr lang="en-US" i="1" dirty="0" smtClean="0">
                <a:sym typeface="Symbol" panose="05050102010706020507" pitchFamily="18" charset="2"/>
              </a:rPr>
              <a:t>n</a:t>
            </a:r>
            <a:r>
              <a:rPr lang="sl-SI" dirty="0" smtClean="0">
                <a:sym typeface="Symbol" panose="05050102010706020507" pitchFamily="18" charset="2"/>
              </a:rPr>
              <a:t> </a:t>
            </a:r>
            <a:r>
              <a:rPr lang="sl-SI" dirty="0" smtClean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Robni primer: </a:t>
            </a:r>
            <a:r>
              <a:rPr lang="sl-SI" i="1" dirty="0" smtClean="0">
                <a:sym typeface="Symbol" panose="05050102010706020507" pitchFamily="18" charset="2"/>
              </a:rPr>
              <a:t>f</a:t>
            </a:r>
            <a:r>
              <a:rPr lang="sl-SI" dirty="0" smtClean="0">
                <a:sym typeface="Symbol" panose="05050102010706020507" pitchFamily="18" charset="2"/>
              </a:rPr>
              <a:t>(</a:t>
            </a:r>
            <a:r>
              <a:rPr lang="sl-SI" i="1" dirty="0" smtClean="0">
                <a:sym typeface="Symbol" panose="05050102010706020507" pitchFamily="18" charset="2"/>
              </a:rPr>
              <a:t>i</a:t>
            </a:r>
            <a:r>
              <a:rPr lang="sl-SI" dirty="0" smtClean="0">
                <a:sym typeface="Symbol" panose="05050102010706020507" pitchFamily="18" charset="2"/>
              </a:rPr>
              <a:t>, </a:t>
            </a:r>
            <a:r>
              <a:rPr lang="sl-SI" i="1" dirty="0" smtClean="0">
                <a:sym typeface="Symbol" panose="05050102010706020507" pitchFamily="18" charset="2"/>
              </a:rPr>
              <a:t>i</a:t>
            </a:r>
            <a:r>
              <a:rPr lang="sl-SI" dirty="0" smtClean="0">
                <a:sym typeface="Symbol" panose="05050102010706020507" pitchFamily="18" charset="2"/>
              </a:rPr>
              <a:t> + 1, </a:t>
            </a:r>
            <a:r>
              <a:rPr lang="sl-SI" i="1" dirty="0" smtClean="0">
                <a:sym typeface="Symbol" panose="05050102010706020507" pitchFamily="18" charset="2"/>
              </a:rPr>
              <a:t>h</a:t>
            </a:r>
            <a:r>
              <a:rPr lang="sl-SI" dirty="0" smtClean="0">
                <a:sym typeface="Symbol" panose="05050102010706020507" pitchFamily="18" charset="2"/>
              </a:rPr>
              <a:t>) = |</a:t>
            </a:r>
            <a:r>
              <a:rPr lang="sl-SI" i="1" dirty="0" smtClean="0">
                <a:sym typeface="Symbol" panose="05050102010706020507" pitchFamily="18" charset="2"/>
              </a:rPr>
              <a:t>y</a:t>
            </a:r>
            <a:r>
              <a:rPr lang="sl-SI" i="1" baseline="-25000" dirty="0" smtClean="0">
                <a:sym typeface="Symbol" panose="05050102010706020507" pitchFamily="18" charset="2"/>
              </a:rPr>
              <a:t>i</a:t>
            </a:r>
            <a:r>
              <a:rPr lang="sl-SI" baseline="-25000" dirty="0" smtClean="0">
                <a:sym typeface="Symbol" panose="05050102010706020507" pitchFamily="18" charset="2"/>
              </a:rPr>
              <a:t> + 1</a:t>
            </a:r>
            <a:r>
              <a:rPr lang="sl-SI" dirty="0" smtClean="0">
                <a:sym typeface="Symbol" panose="05050102010706020507" pitchFamily="18" charset="2"/>
              </a:rPr>
              <a:t> – </a:t>
            </a:r>
            <a:r>
              <a:rPr lang="sl-SI" i="1" dirty="0" smtClean="0">
                <a:sym typeface="Symbol" panose="05050102010706020507" pitchFamily="18" charset="2"/>
              </a:rPr>
              <a:t>y</a:t>
            </a:r>
            <a:r>
              <a:rPr lang="sl-SI" i="1" baseline="-25000" dirty="0" smtClean="0">
                <a:sym typeface="Symbol" panose="05050102010706020507" pitchFamily="18" charset="2"/>
              </a:rPr>
              <a:t>h</a:t>
            </a:r>
            <a:r>
              <a:rPr lang="sl-SI" dirty="0" smtClean="0">
                <a:sym typeface="Symbol" panose="05050102010706020507" pitchFamily="18" charset="2"/>
              </a:rPr>
              <a:t>| 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Računamo jih naraščajoče po (</a:t>
            </a:r>
            <a:r>
              <a:rPr lang="sl-SI" i="1" dirty="0" smtClean="0">
                <a:sym typeface="Symbol" panose="05050102010706020507" pitchFamily="18" charset="2"/>
              </a:rPr>
              <a:t>j</a:t>
            </a:r>
            <a:r>
              <a:rPr lang="sl-SI" dirty="0" smtClean="0">
                <a:sym typeface="Symbol" panose="05050102010706020507" pitchFamily="18" charset="2"/>
              </a:rPr>
              <a:t> – </a:t>
            </a:r>
            <a:r>
              <a:rPr lang="sl-SI" i="1" dirty="0" smtClean="0">
                <a:sym typeface="Symbol" panose="05050102010706020507" pitchFamily="18" charset="2"/>
              </a:rPr>
              <a:t>i</a:t>
            </a:r>
            <a:r>
              <a:rPr lang="sl-SI" dirty="0" smtClean="0">
                <a:sym typeface="Symbol" panose="05050102010706020507" pitchFamily="18" charset="2"/>
              </a:rPr>
              <a:t>) 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Časovna zahtevnost: </a:t>
            </a:r>
            <a:r>
              <a:rPr lang="sl-SI" i="1" dirty="0" smtClean="0">
                <a:sym typeface="Symbol" panose="05050102010706020507" pitchFamily="18" charset="2"/>
              </a:rPr>
              <a:t>O</a:t>
            </a:r>
            <a:r>
              <a:rPr lang="sl-SI" dirty="0" smtClean="0">
                <a:sym typeface="Symbol" panose="05050102010706020507" pitchFamily="18" charset="2"/>
              </a:rPr>
              <a:t>(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baseline="30000" dirty="0" smtClean="0">
                <a:sym typeface="Symbol" panose="05050102010706020507" pitchFamily="18" charset="2"/>
              </a:rPr>
              <a:t>4</a:t>
            </a:r>
            <a:r>
              <a:rPr lang="sl-SI" dirty="0" smtClean="0">
                <a:sym typeface="Symbol" panose="05050102010706020507" pitchFamily="18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89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3.5 Krti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l-SI" dirty="0" smtClean="0"/>
              <a:t>Imamo </a:t>
            </a:r>
            <a:r>
              <a:rPr lang="sl-SI" i="1" dirty="0" smtClean="0"/>
              <a:t>n</a:t>
            </a:r>
            <a:r>
              <a:rPr lang="sl-SI" dirty="0" smtClean="0"/>
              <a:t> sob</a:t>
            </a:r>
          </a:p>
          <a:p>
            <a:pPr lvl="1"/>
            <a:r>
              <a:rPr lang="sl-SI" dirty="0" smtClean="0"/>
              <a:t>Iz sobe </a:t>
            </a:r>
            <a:r>
              <a:rPr lang="sl-SI" i="1" dirty="0" smtClean="0"/>
              <a:t>u</a:t>
            </a:r>
            <a:r>
              <a:rPr lang="sl-SI" dirty="0" smtClean="0"/>
              <a:t> gre povezava z oznako </a:t>
            </a:r>
            <a:r>
              <a:rPr lang="sl-SI" i="1" dirty="0" smtClean="0"/>
              <a:t>a</a:t>
            </a:r>
            <a:r>
              <a:rPr lang="sl-SI" dirty="0" smtClean="0"/>
              <a:t> v sobo </a:t>
            </a:r>
            <a:r>
              <a:rPr lang="el-GR" dirty="0" smtClean="0"/>
              <a:t>δ</a:t>
            </a:r>
            <a:r>
              <a:rPr lang="sl-SI" dirty="0" smtClean="0"/>
              <a:t>(</a:t>
            </a:r>
            <a:r>
              <a:rPr lang="sl-SI" i="1" dirty="0" smtClean="0"/>
              <a:t>u</a:t>
            </a:r>
            <a:r>
              <a:rPr lang="sl-SI" dirty="0" smtClean="0"/>
              <a:t>, </a:t>
            </a:r>
            <a:r>
              <a:rPr lang="sl-SI" i="1" dirty="0" smtClean="0"/>
              <a:t>a</a:t>
            </a:r>
            <a:r>
              <a:rPr lang="sl-SI" dirty="0" smtClean="0"/>
              <a:t>)   [za vse </a:t>
            </a:r>
            <a:r>
              <a:rPr lang="sl-SI" i="1" dirty="0" smtClean="0"/>
              <a:t>u</a:t>
            </a:r>
            <a:r>
              <a:rPr lang="sl-SI" dirty="0" smtClean="0"/>
              <a:t>, </a:t>
            </a:r>
            <a:r>
              <a:rPr lang="sl-SI" i="1" dirty="0" smtClean="0"/>
              <a:t>a</a:t>
            </a:r>
            <a:r>
              <a:rPr lang="sl-SI" dirty="0" smtClean="0"/>
              <a:t>]</a:t>
            </a:r>
          </a:p>
          <a:p>
            <a:pPr lvl="1"/>
            <a:r>
              <a:rPr lang="sl-SI" dirty="0" smtClean="0"/>
              <a:t>Zaporedje oznak torej določa možno pot med sobami</a:t>
            </a:r>
          </a:p>
          <a:p>
            <a:pPr lvl="1"/>
            <a:r>
              <a:rPr lang="sl-SI" dirty="0"/>
              <a:t>Naj bo </a:t>
            </a:r>
            <a:r>
              <a:rPr lang="el-GR" dirty="0"/>
              <a:t>δ</a:t>
            </a:r>
            <a:r>
              <a:rPr lang="sl-SI" dirty="0" smtClean="0"/>
              <a:t>(</a:t>
            </a:r>
            <a:r>
              <a:rPr lang="sl-SI" i="1" dirty="0" smtClean="0"/>
              <a:t>u</a:t>
            </a:r>
            <a:r>
              <a:rPr lang="sl-SI" dirty="0" smtClean="0"/>
              <a:t>, </a:t>
            </a:r>
            <a:r>
              <a:rPr lang="sl-SI" i="1" dirty="0" smtClean="0"/>
              <a:t>a</a:t>
            </a:r>
            <a:r>
              <a:rPr lang="sl-SI" baseline="-25000" dirty="0" smtClean="0"/>
              <a:t>1</a:t>
            </a:r>
            <a:r>
              <a:rPr lang="sl-SI" dirty="0" smtClean="0"/>
              <a:t>…</a:t>
            </a:r>
            <a:r>
              <a:rPr lang="sl-SI" i="1" dirty="0" smtClean="0"/>
              <a:t>a</a:t>
            </a:r>
            <a:r>
              <a:rPr lang="sl-SI" i="1" baseline="-25000" dirty="0" smtClean="0"/>
              <a:t>d</a:t>
            </a:r>
            <a:r>
              <a:rPr lang="sl-SI" dirty="0"/>
              <a:t>) soba, v katero pridemo, če začnemo v </a:t>
            </a:r>
            <a:r>
              <a:rPr lang="sl-SI" i="1" dirty="0" smtClean="0"/>
              <a:t>u</a:t>
            </a:r>
            <a:r>
              <a:rPr lang="sl-SI" dirty="0" smtClean="0"/>
              <a:t> </a:t>
            </a:r>
            <a:r>
              <a:rPr lang="sl-SI" dirty="0"/>
              <a:t>in gremo po izhodnih povezavah z oznakami </a:t>
            </a:r>
            <a:r>
              <a:rPr lang="sl-SI" i="1" dirty="0" smtClean="0"/>
              <a:t>a</a:t>
            </a:r>
            <a:r>
              <a:rPr lang="sl-SI" baseline="-25000" dirty="0" smtClean="0"/>
              <a:t>1</a:t>
            </a:r>
            <a:r>
              <a:rPr lang="sl-SI" dirty="0"/>
              <a:t>, </a:t>
            </a:r>
            <a:r>
              <a:rPr lang="sl-SI" i="1" dirty="0" smtClean="0"/>
              <a:t>a</a:t>
            </a:r>
            <a:r>
              <a:rPr lang="sl-SI" baseline="-25000" dirty="0" smtClean="0"/>
              <a:t>2</a:t>
            </a:r>
            <a:r>
              <a:rPr lang="sl-SI" dirty="0"/>
              <a:t>, …, </a:t>
            </a:r>
            <a:r>
              <a:rPr lang="sl-SI" i="1" dirty="0" smtClean="0"/>
              <a:t>a</a:t>
            </a:r>
            <a:r>
              <a:rPr lang="sl-SI" i="1" baseline="-25000" dirty="0" smtClean="0"/>
              <a:t>d</a:t>
            </a:r>
            <a:endParaRPr lang="sl-SI" i="1" baseline="-25000" dirty="0"/>
          </a:p>
          <a:p>
            <a:pPr lvl="1"/>
            <a:r>
              <a:rPr lang="sl-SI" dirty="0" smtClean="0"/>
              <a:t>Iščemo tako </a:t>
            </a:r>
            <a:r>
              <a:rPr lang="sl-SI" i="1" dirty="0" smtClean="0"/>
              <a:t>a</a:t>
            </a:r>
            <a:r>
              <a:rPr lang="sl-SI" baseline="-25000" dirty="0" smtClean="0"/>
              <a:t>1</a:t>
            </a:r>
            <a:r>
              <a:rPr lang="sl-SI" dirty="0" smtClean="0"/>
              <a:t>…</a:t>
            </a:r>
            <a:r>
              <a:rPr lang="sl-SI" i="1" dirty="0" smtClean="0"/>
              <a:t>a</a:t>
            </a:r>
            <a:r>
              <a:rPr lang="sl-SI" i="1" baseline="-25000" dirty="0" smtClean="0"/>
              <a:t>d</a:t>
            </a:r>
            <a:r>
              <a:rPr lang="sl-SI" dirty="0" smtClean="0"/>
              <a:t>, pri katerem je </a:t>
            </a:r>
            <a:r>
              <a:rPr lang="el-GR" dirty="0"/>
              <a:t>δ</a:t>
            </a:r>
            <a:r>
              <a:rPr lang="sl-SI" dirty="0" smtClean="0"/>
              <a:t>(</a:t>
            </a:r>
            <a:r>
              <a:rPr lang="sl-SI" i="1" dirty="0" smtClean="0"/>
              <a:t>u</a:t>
            </a:r>
            <a:r>
              <a:rPr lang="sl-SI" dirty="0" smtClean="0"/>
              <a:t>, </a:t>
            </a:r>
            <a:r>
              <a:rPr lang="sl-SI" i="1" dirty="0" smtClean="0"/>
              <a:t>a</a:t>
            </a:r>
            <a:r>
              <a:rPr lang="sl-SI" baseline="-25000" dirty="0" smtClean="0"/>
              <a:t>1</a:t>
            </a:r>
            <a:r>
              <a:rPr lang="sl-SI" dirty="0" smtClean="0"/>
              <a:t>…</a:t>
            </a:r>
            <a:r>
              <a:rPr lang="sl-SI" i="1" dirty="0" smtClean="0"/>
              <a:t>a</a:t>
            </a:r>
            <a:r>
              <a:rPr lang="sl-SI" i="1" baseline="-25000" dirty="0" smtClean="0"/>
              <a:t>d</a:t>
            </a:r>
            <a:r>
              <a:rPr lang="sl-SI" dirty="0" smtClean="0"/>
              <a:t>) enako za vse </a:t>
            </a:r>
            <a:r>
              <a:rPr lang="sl-SI" i="1" dirty="0" smtClean="0"/>
              <a:t>u</a:t>
            </a:r>
          </a:p>
          <a:p>
            <a:r>
              <a:rPr lang="sl-SI" dirty="0" smtClean="0"/>
              <a:t>Ali rešitev sploh obstaja?</a:t>
            </a:r>
          </a:p>
          <a:p>
            <a:pPr lvl="1"/>
            <a:r>
              <a:rPr lang="sl-SI" dirty="0" smtClean="0"/>
              <a:t>Definirajmo nov graf, v katerem točke predstavljajo pare sob {</a:t>
            </a:r>
            <a:r>
              <a:rPr lang="sl-SI" i="1" dirty="0" smtClean="0"/>
              <a:t>u</a:t>
            </a:r>
            <a:r>
              <a:rPr lang="sl-SI" dirty="0" smtClean="0"/>
              <a:t>, </a:t>
            </a:r>
            <a:r>
              <a:rPr lang="sl-SI" i="1" dirty="0" smtClean="0"/>
              <a:t>v</a:t>
            </a:r>
            <a:r>
              <a:rPr lang="sl-SI" dirty="0" smtClean="0"/>
              <a:t>}</a:t>
            </a:r>
          </a:p>
          <a:p>
            <a:pPr lvl="1"/>
            <a:r>
              <a:rPr lang="sl-SI" dirty="0" smtClean="0"/>
              <a:t>Iz {</a:t>
            </a:r>
            <a:r>
              <a:rPr lang="sl-SI" i="1" dirty="0" smtClean="0"/>
              <a:t>u</a:t>
            </a:r>
            <a:r>
              <a:rPr lang="sl-SI" dirty="0" smtClean="0"/>
              <a:t>, </a:t>
            </a:r>
            <a:r>
              <a:rPr lang="sl-SI" i="1" dirty="0" smtClean="0"/>
              <a:t>v</a:t>
            </a:r>
            <a:r>
              <a:rPr lang="sl-SI" dirty="0" smtClean="0"/>
              <a:t>} naj gre povezava z oznako </a:t>
            </a:r>
            <a:r>
              <a:rPr lang="sl-SI" i="1" dirty="0" smtClean="0"/>
              <a:t>a</a:t>
            </a:r>
            <a:r>
              <a:rPr lang="sl-SI" dirty="0" smtClean="0"/>
              <a:t> v {</a:t>
            </a:r>
            <a:r>
              <a:rPr lang="el-GR" dirty="0" smtClean="0"/>
              <a:t>δ</a:t>
            </a:r>
            <a:r>
              <a:rPr lang="sl-SI" dirty="0" smtClean="0"/>
              <a:t>(</a:t>
            </a:r>
            <a:r>
              <a:rPr lang="sl-SI" i="1" dirty="0" smtClean="0"/>
              <a:t>u</a:t>
            </a:r>
            <a:r>
              <a:rPr lang="sl-SI" dirty="0" smtClean="0"/>
              <a:t>, </a:t>
            </a:r>
            <a:r>
              <a:rPr lang="sl-SI" i="1" dirty="0" smtClean="0"/>
              <a:t>a</a:t>
            </a:r>
            <a:r>
              <a:rPr lang="sl-SI" dirty="0" smtClean="0"/>
              <a:t>), </a:t>
            </a:r>
            <a:r>
              <a:rPr lang="el-GR" i="1" dirty="0" smtClean="0"/>
              <a:t>δ</a:t>
            </a:r>
            <a:r>
              <a:rPr lang="sl-SI" dirty="0" smtClean="0"/>
              <a:t>(</a:t>
            </a:r>
            <a:r>
              <a:rPr lang="sl-SI" i="1" dirty="0" smtClean="0"/>
              <a:t>v</a:t>
            </a:r>
            <a:r>
              <a:rPr lang="sl-SI" dirty="0" smtClean="0"/>
              <a:t>, </a:t>
            </a:r>
            <a:r>
              <a:rPr lang="sl-SI" i="1" dirty="0" smtClean="0"/>
              <a:t>a</a:t>
            </a:r>
            <a:r>
              <a:rPr lang="sl-SI" dirty="0" smtClean="0"/>
              <a:t>)}   [za vsak </a:t>
            </a:r>
            <a:r>
              <a:rPr lang="sl-SI" i="1" dirty="0" smtClean="0"/>
              <a:t>a</a:t>
            </a:r>
            <a:r>
              <a:rPr lang="sl-SI" dirty="0" smtClean="0"/>
              <a:t>]</a:t>
            </a:r>
          </a:p>
          <a:p>
            <a:pPr lvl="1"/>
            <a:r>
              <a:rPr lang="sl-SI" dirty="0" smtClean="0"/>
              <a:t>Če iz kakšne {</a:t>
            </a:r>
            <a:r>
              <a:rPr lang="sl-SI" i="1" dirty="0" smtClean="0"/>
              <a:t>u</a:t>
            </a:r>
            <a:r>
              <a:rPr lang="sl-SI" dirty="0" smtClean="0"/>
              <a:t>, </a:t>
            </a:r>
            <a:r>
              <a:rPr lang="sl-SI" i="1" dirty="0" smtClean="0"/>
              <a:t>v</a:t>
            </a:r>
            <a:r>
              <a:rPr lang="sl-SI" dirty="0" smtClean="0"/>
              <a:t>} ni dosegljiva nobena točka oblike {</a:t>
            </a:r>
            <a:r>
              <a:rPr lang="sl-SI" i="1" dirty="0" smtClean="0"/>
              <a:t>w</a:t>
            </a:r>
            <a:r>
              <a:rPr lang="sl-SI" dirty="0" smtClean="0"/>
              <a:t>, </a:t>
            </a:r>
            <a:r>
              <a:rPr lang="sl-SI" i="1" dirty="0" smtClean="0"/>
              <a:t>w</a:t>
            </a:r>
            <a:r>
              <a:rPr lang="sl-SI" dirty="0" smtClean="0"/>
              <a:t>},</a:t>
            </a:r>
            <a:br>
              <a:rPr lang="sl-SI" dirty="0" smtClean="0"/>
            </a:br>
            <a:r>
              <a:rPr lang="sl-SI" dirty="0" smtClean="0"/>
              <a:t>potem ne obstaja zaporedje oznak </a:t>
            </a:r>
            <a:r>
              <a:rPr lang="sl-SI" i="1" dirty="0"/>
              <a:t>a</a:t>
            </a:r>
            <a:r>
              <a:rPr lang="sl-SI" baseline="-25000" dirty="0"/>
              <a:t>1</a:t>
            </a:r>
            <a:r>
              <a:rPr lang="sl-SI" dirty="0"/>
              <a:t>…</a:t>
            </a:r>
            <a:r>
              <a:rPr lang="sl-SI" i="1" dirty="0"/>
              <a:t>a</a:t>
            </a:r>
            <a:r>
              <a:rPr lang="sl-SI" i="1" baseline="-25000" dirty="0"/>
              <a:t>d</a:t>
            </a:r>
            <a:r>
              <a:rPr lang="sl-SI" dirty="0" smtClean="0"/>
              <a:t>, za katero bi bilo</a:t>
            </a:r>
            <a:br>
              <a:rPr lang="sl-SI" dirty="0" smtClean="0"/>
            </a:br>
            <a:r>
              <a:rPr lang="el-GR" dirty="0"/>
              <a:t>δ</a:t>
            </a:r>
            <a:r>
              <a:rPr lang="sl-SI" dirty="0"/>
              <a:t>(</a:t>
            </a:r>
            <a:r>
              <a:rPr lang="sl-SI" i="1" dirty="0"/>
              <a:t>u</a:t>
            </a:r>
            <a:r>
              <a:rPr lang="sl-SI" dirty="0"/>
              <a:t>, </a:t>
            </a:r>
            <a:r>
              <a:rPr lang="sl-SI" i="1" dirty="0"/>
              <a:t>a</a:t>
            </a:r>
            <a:r>
              <a:rPr lang="sl-SI" baseline="-25000" dirty="0"/>
              <a:t>1</a:t>
            </a:r>
            <a:r>
              <a:rPr lang="sl-SI" dirty="0"/>
              <a:t>…</a:t>
            </a:r>
            <a:r>
              <a:rPr lang="sl-SI" i="1" dirty="0"/>
              <a:t>a</a:t>
            </a:r>
            <a:r>
              <a:rPr lang="sl-SI" i="1" baseline="-25000" dirty="0"/>
              <a:t>d</a:t>
            </a:r>
            <a:r>
              <a:rPr lang="sl-SI" dirty="0" smtClean="0"/>
              <a:t>) = </a:t>
            </a:r>
            <a:r>
              <a:rPr lang="el-GR" dirty="0"/>
              <a:t>δ</a:t>
            </a:r>
            <a:r>
              <a:rPr lang="sl-SI" dirty="0" smtClean="0"/>
              <a:t>(</a:t>
            </a:r>
            <a:r>
              <a:rPr lang="sl-SI" i="1" dirty="0" smtClean="0"/>
              <a:t>v</a:t>
            </a:r>
            <a:r>
              <a:rPr lang="sl-SI" dirty="0" smtClean="0"/>
              <a:t>, </a:t>
            </a:r>
            <a:r>
              <a:rPr lang="sl-SI" i="1" dirty="0"/>
              <a:t>a</a:t>
            </a:r>
            <a:r>
              <a:rPr lang="sl-SI" baseline="-25000" dirty="0"/>
              <a:t>1</a:t>
            </a:r>
            <a:r>
              <a:rPr lang="sl-SI" dirty="0"/>
              <a:t>…</a:t>
            </a:r>
            <a:r>
              <a:rPr lang="sl-SI" i="1" dirty="0"/>
              <a:t>a</a:t>
            </a:r>
            <a:r>
              <a:rPr lang="sl-SI" i="1" baseline="-25000" dirty="0"/>
              <a:t>d</a:t>
            </a:r>
            <a:r>
              <a:rPr lang="sl-SI" dirty="0" smtClean="0"/>
              <a:t>)</a:t>
            </a:r>
          </a:p>
          <a:p>
            <a:pPr lvl="1"/>
            <a:r>
              <a:rPr lang="sl-SI" dirty="0" smtClean="0"/>
              <a:t>To preverimo z iskanjem v širino; dobimo najkrajšo pot od vsake {</a:t>
            </a:r>
            <a:r>
              <a:rPr lang="sl-SI" i="1" dirty="0" smtClean="0"/>
              <a:t>u</a:t>
            </a:r>
            <a:r>
              <a:rPr lang="sl-SI" dirty="0" smtClean="0"/>
              <a:t>, </a:t>
            </a:r>
            <a:r>
              <a:rPr lang="sl-SI" i="1" dirty="0" smtClean="0"/>
              <a:t>v</a:t>
            </a:r>
            <a:r>
              <a:rPr lang="sl-SI" dirty="0" smtClean="0"/>
              <a:t>} do najbližje {</a:t>
            </a:r>
            <a:r>
              <a:rPr lang="sl-SI" i="1" dirty="0" smtClean="0"/>
              <a:t>w</a:t>
            </a:r>
            <a:r>
              <a:rPr lang="sl-SI" dirty="0" smtClean="0"/>
              <a:t>, </a:t>
            </a:r>
            <a:r>
              <a:rPr lang="sl-SI" i="1" dirty="0" smtClean="0"/>
              <a:t>w</a:t>
            </a:r>
            <a:r>
              <a:rPr lang="sl-SI" dirty="0" smtClean="0"/>
              <a:t>}</a:t>
            </a:r>
          </a:p>
          <a:p>
            <a:pPr lvl="2"/>
            <a:r>
              <a:rPr lang="sl-SI" dirty="0" smtClean="0"/>
              <a:t>Naj bo </a:t>
            </a:r>
            <a:r>
              <a:rPr lang="sl-SI" i="1" dirty="0" smtClean="0"/>
              <a:t>P</a:t>
            </a:r>
            <a:r>
              <a:rPr lang="sl-SI" baseline="-25000" dirty="0" smtClean="0"/>
              <a:t>{</a:t>
            </a:r>
            <a:r>
              <a:rPr lang="sl-SI" i="1" baseline="-25000" dirty="0" smtClean="0"/>
              <a:t>u</a:t>
            </a:r>
            <a:r>
              <a:rPr lang="sl-SI" baseline="-25000" dirty="0" smtClean="0"/>
              <a:t>, </a:t>
            </a:r>
            <a:r>
              <a:rPr lang="sl-SI" i="1" baseline="-25000" dirty="0" smtClean="0"/>
              <a:t>v</a:t>
            </a:r>
            <a:r>
              <a:rPr lang="sl-SI" baseline="-25000" dirty="0" smtClean="0"/>
              <a:t>}</a:t>
            </a:r>
            <a:r>
              <a:rPr lang="sl-SI" dirty="0" smtClean="0"/>
              <a:t> oznaka prve povezave na tej poti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7453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632"/>
            <a:ext cx="10515600" cy="1325563"/>
          </a:xfrm>
        </p:spPr>
        <p:txBody>
          <a:bodyPr/>
          <a:lstStyle/>
          <a:p>
            <a:r>
              <a:rPr lang="sl-SI" dirty="0" smtClean="0"/>
              <a:t>3.5 Krti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0768"/>
            <a:ext cx="10515600" cy="4978671"/>
          </a:xfrm>
        </p:spPr>
        <p:txBody>
          <a:bodyPr>
            <a:normAutofit fontScale="92500" lnSpcReduction="10000"/>
          </a:bodyPr>
          <a:lstStyle/>
          <a:p>
            <a:r>
              <a:rPr lang="sl-SI" dirty="0" smtClean="0"/>
              <a:t>Sestavljanje zaporedja, po kakršnem sprašuje naloga</a:t>
            </a:r>
          </a:p>
          <a:p>
            <a:pPr lvl="1"/>
            <a:r>
              <a:rPr lang="sl-SI" dirty="0" smtClean="0"/>
              <a:t>Vzdržujmo množico sob </a:t>
            </a:r>
            <a:r>
              <a:rPr lang="sl-SI" i="1" dirty="0" smtClean="0"/>
              <a:t>U</a:t>
            </a:r>
            <a:r>
              <a:rPr lang="sl-SI" dirty="0" smtClean="0"/>
              <a:t>, v katerih se trenutno nahajamo</a:t>
            </a:r>
          </a:p>
          <a:p>
            <a:pPr lvl="1"/>
            <a:r>
              <a:rPr lang="sl-SI" dirty="0" smtClean="0"/>
              <a:t>Na vsakem koraku izberimo dve in dopolnimo zaporedje tako, </a:t>
            </a:r>
            <a:br>
              <a:rPr lang="sl-SI" dirty="0" smtClean="0"/>
            </a:br>
            <a:r>
              <a:rPr lang="sl-SI" dirty="0" smtClean="0"/>
              <a:t>da iz njiju pridemo v eno samo sobo</a:t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i="1" dirty="0" smtClean="0"/>
              <a:t>U</a:t>
            </a:r>
            <a:r>
              <a:rPr lang="sl-SI" dirty="0" smtClean="0"/>
              <a:t> = {1, 2, …, </a:t>
            </a:r>
            <a:r>
              <a:rPr lang="sl-SI" i="1" dirty="0" smtClean="0"/>
              <a:t>n</a:t>
            </a:r>
            <a:r>
              <a:rPr lang="sl-SI" dirty="0" smtClean="0"/>
              <a:t>}; </a:t>
            </a:r>
            <a:r>
              <a:rPr lang="sl-SI" i="1" dirty="0" smtClean="0"/>
              <a:t>Z</a:t>
            </a:r>
            <a:r>
              <a:rPr lang="sl-SI" dirty="0" smtClean="0"/>
              <a:t> = prazno zaporedje;</a:t>
            </a:r>
            <a:br>
              <a:rPr lang="sl-SI" dirty="0" smtClean="0"/>
            </a:br>
            <a:r>
              <a:rPr lang="sl-SI" b="1" dirty="0" smtClean="0"/>
              <a:t>while</a:t>
            </a:r>
            <a:r>
              <a:rPr lang="sl-SI" dirty="0" smtClean="0"/>
              <a:t> |</a:t>
            </a:r>
            <a:r>
              <a:rPr lang="sl-SI" i="1" dirty="0" smtClean="0"/>
              <a:t>U</a:t>
            </a:r>
            <a:r>
              <a:rPr lang="sl-SI" dirty="0" smtClean="0"/>
              <a:t>| &gt; 1:</a:t>
            </a:r>
            <a:br>
              <a:rPr lang="sl-SI" dirty="0" smtClean="0"/>
            </a:br>
            <a:r>
              <a:rPr lang="sl-SI" dirty="0" smtClean="0"/>
              <a:t>    naj bosta </a:t>
            </a:r>
            <a:r>
              <a:rPr lang="sl-SI" i="1" dirty="0" smtClean="0"/>
              <a:t>u</a:t>
            </a:r>
            <a:r>
              <a:rPr lang="sl-SI" dirty="0" smtClean="0"/>
              <a:t> in </a:t>
            </a:r>
            <a:r>
              <a:rPr lang="sl-SI" i="1" dirty="0" smtClean="0"/>
              <a:t>v</a:t>
            </a:r>
            <a:r>
              <a:rPr lang="sl-SI" dirty="0" smtClean="0"/>
              <a:t> poljubna elementa </a:t>
            </a:r>
            <a:r>
              <a:rPr lang="sl-SI" i="1" dirty="0" smtClean="0"/>
              <a:t>U</a:t>
            </a:r>
            <a:r>
              <a:rPr lang="sl-SI" dirty="0" smtClean="0"/>
              <a:t>-ja;</a:t>
            </a:r>
            <a:br>
              <a:rPr lang="sl-SI" dirty="0" smtClean="0"/>
            </a:br>
            <a:r>
              <a:rPr lang="sl-SI" dirty="0" smtClean="0"/>
              <a:t>    </a:t>
            </a:r>
            <a:r>
              <a:rPr lang="sl-SI" i="1" dirty="0" smtClean="0"/>
              <a:t>R</a:t>
            </a:r>
            <a:r>
              <a:rPr lang="sl-SI" dirty="0" smtClean="0"/>
              <a:t> = prazno zaporedje;</a:t>
            </a:r>
            <a:br>
              <a:rPr lang="sl-SI" dirty="0" smtClean="0"/>
            </a:br>
            <a:r>
              <a:rPr lang="sl-SI" dirty="0" smtClean="0"/>
              <a:t>    </a:t>
            </a:r>
            <a:r>
              <a:rPr lang="sl-SI" b="1" dirty="0" smtClean="0"/>
              <a:t>while</a:t>
            </a:r>
            <a:r>
              <a:rPr lang="sl-SI" dirty="0" smtClean="0"/>
              <a:t> </a:t>
            </a:r>
            <a:r>
              <a:rPr lang="sl-SI" i="1" dirty="0" smtClean="0"/>
              <a:t>u</a:t>
            </a:r>
            <a:r>
              <a:rPr lang="sl-SI" dirty="0" smtClean="0"/>
              <a:t> </a:t>
            </a:r>
            <a:r>
              <a:rPr lang="sl-SI" dirty="0" smtClean="0">
                <a:sym typeface="Symbol" panose="05050102010706020507" pitchFamily="18" charset="2"/>
              </a:rPr>
              <a:t> </a:t>
            </a:r>
            <a:r>
              <a:rPr lang="sl-SI" i="1" dirty="0" smtClean="0">
                <a:sym typeface="Symbol" panose="05050102010706020507" pitchFamily="18" charset="2"/>
              </a:rPr>
              <a:t>v</a:t>
            </a:r>
            <a:r>
              <a:rPr lang="sl-SI" dirty="0" smtClean="0">
                <a:sym typeface="Symbol" panose="05050102010706020507" pitchFamily="18" charset="2"/>
              </a:rPr>
              <a:t>:</a:t>
            </a:r>
            <a:br>
              <a:rPr lang="sl-SI" dirty="0" smtClean="0">
                <a:sym typeface="Symbol" panose="05050102010706020507" pitchFamily="18" charset="2"/>
              </a:rPr>
            </a:br>
            <a:r>
              <a:rPr lang="sl-SI" dirty="0" smtClean="0">
                <a:sym typeface="Symbol" panose="05050102010706020507" pitchFamily="18" charset="2"/>
              </a:rPr>
              <a:t>        </a:t>
            </a:r>
            <a:r>
              <a:rPr lang="sl-SI" i="1" dirty="0" smtClean="0">
                <a:sym typeface="Symbol" panose="05050102010706020507" pitchFamily="18" charset="2"/>
              </a:rPr>
              <a:t>a</a:t>
            </a:r>
            <a:r>
              <a:rPr lang="sl-SI" dirty="0" smtClean="0">
                <a:sym typeface="Symbol" panose="05050102010706020507" pitchFamily="18" charset="2"/>
              </a:rPr>
              <a:t> = </a:t>
            </a:r>
            <a:r>
              <a:rPr lang="sl-SI" i="1" dirty="0" smtClean="0">
                <a:sym typeface="Symbol" panose="05050102010706020507" pitchFamily="18" charset="2"/>
              </a:rPr>
              <a:t>P</a:t>
            </a:r>
            <a:r>
              <a:rPr lang="sl-SI" baseline="-25000" dirty="0" smtClean="0">
                <a:sym typeface="Symbol" panose="05050102010706020507" pitchFamily="18" charset="2"/>
              </a:rPr>
              <a:t>{</a:t>
            </a:r>
            <a:r>
              <a:rPr lang="sl-SI" i="1" baseline="-25000" dirty="0" smtClean="0">
                <a:sym typeface="Symbol" panose="05050102010706020507" pitchFamily="18" charset="2"/>
              </a:rPr>
              <a:t>u</a:t>
            </a:r>
            <a:r>
              <a:rPr lang="sl-SI" baseline="-25000" dirty="0" smtClean="0">
                <a:sym typeface="Symbol" panose="05050102010706020507" pitchFamily="18" charset="2"/>
              </a:rPr>
              <a:t>, </a:t>
            </a:r>
            <a:r>
              <a:rPr lang="sl-SI" i="1" baseline="-25000" dirty="0" smtClean="0">
                <a:sym typeface="Symbol" panose="05050102010706020507" pitchFamily="18" charset="2"/>
              </a:rPr>
              <a:t>v</a:t>
            </a:r>
            <a:r>
              <a:rPr lang="sl-SI" baseline="-25000" dirty="0" smtClean="0">
                <a:sym typeface="Symbol" panose="05050102010706020507" pitchFamily="18" charset="2"/>
              </a:rPr>
              <a:t>}</a:t>
            </a:r>
            <a:r>
              <a:rPr lang="sl-SI" dirty="0" smtClean="0">
                <a:sym typeface="Symbol" panose="05050102010706020507" pitchFamily="18" charset="2"/>
              </a:rPr>
              <a:t>; dodaj </a:t>
            </a:r>
            <a:r>
              <a:rPr lang="sl-SI" i="1" dirty="0" smtClean="0">
                <a:sym typeface="Symbol" panose="05050102010706020507" pitchFamily="18" charset="2"/>
              </a:rPr>
              <a:t>a</a:t>
            </a:r>
            <a:r>
              <a:rPr lang="sl-SI" dirty="0" smtClean="0">
                <a:sym typeface="Symbol" panose="05050102010706020507" pitchFamily="18" charset="2"/>
              </a:rPr>
              <a:t> na konec </a:t>
            </a:r>
            <a:r>
              <a:rPr lang="sl-SI" i="1" dirty="0" smtClean="0">
                <a:sym typeface="Symbol" panose="05050102010706020507" pitchFamily="18" charset="2"/>
              </a:rPr>
              <a:t>R</a:t>
            </a:r>
            <a:r>
              <a:rPr lang="sl-SI" dirty="0" smtClean="0">
                <a:sym typeface="Symbol" panose="05050102010706020507" pitchFamily="18" charset="2"/>
              </a:rPr>
              <a:t>; </a:t>
            </a:r>
            <a:r>
              <a:rPr lang="sl-SI" i="1" dirty="0" smtClean="0">
                <a:sym typeface="Symbol" panose="05050102010706020507" pitchFamily="18" charset="2"/>
              </a:rPr>
              <a:t>u</a:t>
            </a:r>
            <a:r>
              <a:rPr lang="sl-SI" dirty="0" smtClean="0">
                <a:sym typeface="Symbol" panose="05050102010706020507" pitchFamily="18" charset="2"/>
              </a:rPr>
              <a:t> = </a:t>
            </a:r>
            <a:r>
              <a:rPr lang="el-GR" dirty="0" smtClean="0"/>
              <a:t>δ</a:t>
            </a:r>
            <a:r>
              <a:rPr lang="sl-SI" dirty="0" smtClean="0"/>
              <a:t>(</a:t>
            </a:r>
            <a:r>
              <a:rPr lang="sl-SI" i="1" dirty="0" smtClean="0"/>
              <a:t>u</a:t>
            </a:r>
            <a:r>
              <a:rPr lang="sl-SI" dirty="0" smtClean="0"/>
              <a:t>, </a:t>
            </a:r>
            <a:r>
              <a:rPr lang="sl-SI" i="1" dirty="0" smtClean="0"/>
              <a:t>a</a:t>
            </a:r>
            <a:r>
              <a:rPr lang="sl-SI" dirty="0" smtClean="0"/>
              <a:t>); </a:t>
            </a:r>
            <a:r>
              <a:rPr lang="sl-SI" i="1" dirty="0" smtClean="0"/>
              <a:t>v</a:t>
            </a:r>
            <a:r>
              <a:rPr lang="sl-SI" dirty="0" smtClean="0"/>
              <a:t> = </a:t>
            </a:r>
            <a:r>
              <a:rPr lang="el-GR" dirty="0" smtClean="0"/>
              <a:t>δ</a:t>
            </a:r>
            <a:r>
              <a:rPr lang="sl-SI" dirty="0" smtClean="0"/>
              <a:t>(</a:t>
            </a:r>
            <a:r>
              <a:rPr lang="sl-SI" i="1" dirty="0" smtClean="0"/>
              <a:t>v</a:t>
            </a:r>
            <a:r>
              <a:rPr lang="sl-SI" dirty="0" smtClean="0"/>
              <a:t>, </a:t>
            </a:r>
            <a:r>
              <a:rPr lang="sl-SI" i="1" dirty="0" smtClean="0"/>
              <a:t>a</a:t>
            </a:r>
            <a:r>
              <a:rPr lang="sl-SI" dirty="0" smtClean="0"/>
              <a:t>)</a:t>
            </a:r>
            <a:br>
              <a:rPr lang="sl-SI" dirty="0" smtClean="0"/>
            </a:br>
            <a:r>
              <a:rPr lang="sl-SI" dirty="0" smtClean="0"/>
              <a:t>    </a:t>
            </a:r>
            <a:r>
              <a:rPr lang="sl-SI" i="1" dirty="0" smtClean="0"/>
              <a:t>U</a:t>
            </a:r>
            <a:r>
              <a:rPr lang="sl-SI" dirty="0" smtClean="0"/>
              <a:t> = {</a:t>
            </a:r>
            <a:r>
              <a:rPr lang="el-GR" dirty="0" smtClean="0"/>
              <a:t>δ</a:t>
            </a:r>
            <a:r>
              <a:rPr lang="sl-SI" dirty="0" smtClean="0"/>
              <a:t>(</a:t>
            </a:r>
            <a:r>
              <a:rPr lang="sl-SI" i="1" dirty="0" smtClean="0"/>
              <a:t>x</a:t>
            </a:r>
            <a:r>
              <a:rPr lang="sl-SI" dirty="0" smtClean="0"/>
              <a:t>, </a:t>
            </a:r>
            <a:r>
              <a:rPr lang="sl-SI" i="1" dirty="0" smtClean="0"/>
              <a:t>R</a:t>
            </a:r>
            <a:r>
              <a:rPr lang="sl-SI" dirty="0" smtClean="0"/>
              <a:t>) : </a:t>
            </a:r>
            <a:r>
              <a:rPr lang="sl-SI" i="1" dirty="0" smtClean="0"/>
              <a:t>x</a:t>
            </a:r>
            <a:r>
              <a:rPr lang="sl-SI" dirty="0" smtClean="0"/>
              <a:t> </a:t>
            </a:r>
            <a:r>
              <a:rPr lang="sl-SI" dirty="0" smtClean="0">
                <a:sym typeface="Symbol" panose="05050102010706020507" pitchFamily="18" charset="2"/>
              </a:rPr>
              <a:t> </a:t>
            </a:r>
            <a:r>
              <a:rPr lang="sl-SI" i="1" dirty="0" smtClean="0">
                <a:sym typeface="Symbol" panose="05050102010706020507" pitchFamily="18" charset="2"/>
              </a:rPr>
              <a:t>U</a:t>
            </a:r>
            <a:r>
              <a:rPr lang="sl-SI" dirty="0" smtClean="0">
                <a:sym typeface="Symbol" panose="05050102010706020507" pitchFamily="18" charset="2"/>
              </a:rPr>
              <a:t>}; dodaj </a:t>
            </a:r>
            <a:r>
              <a:rPr lang="sl-SI" i="1" dirty="0" smtClean="0">
                <a:sym typeface="Symbol" panose="05050102010706020507" pitchFamily="18" charset="2"/>
              </a:rPr>
              <a:t>R</a:t>
            </a:r>
            <a:r>
              <a:rPr lang="sl-SI" dirty="0" smtClean="0">
                <a:sym typeface="Symbol" panose="05050102010706020507" pitchFamily="18" charset="2"/>
              </a:rPr>
              <a:t> na konec </a:t>
            </a:r>
            <a:r>
              <a:rPr lang="sl-SI" i="1" dirty="0" smtClean="0">
                <a:sym typeface="Symbol" panose="05050102010706020507" pitchFamily="18" charset="2"/>
              </a:rPr>
              <a:t>Z</a:t>
            </a:r>
            <a:r>
              <a:rPr lang="sl-SI" dirty="0" smtClean="0">
                <a:sym typeface="Symbol" panose="05050102010706020507" pitchFamily="18" charset="2"/>
              </a:rPr>
              <a:t>-ja;</a:t>
            </a:r>
            <a:br>
              <a:rPr lang="sl-SI" dirty="0" smtClean="0">
                <a:sym typeface="Symbol" panose="05050102010706020507" pitchFamily="18" charset="2"/>
              </a:rPr>
            </a:br>
            <a:r>
              <a:rPr lang="sl-SI" dirty="0" smtClean="0">
                <a:sym typeface="Symbol" panose="05050102010706020507" pitchFamily="18" charset="2"/>
              </a:rPr>
              <a:t>zdaj je </a:t>
            </a:r>
            <a:r>
              <a:rPr lang="sl-SI" i="1" dirty="0" smtClean="0">
                <a:sym typeface="Symbol" panose="05050102010706020507" pitchFamily="18" charset="2"/>
              </a:rPr>
              <a:t>Z</a:t>
            </a:r>
            <a:r>
              <a:rPr lang="sl-SI" dirty="0" smtClean="0">
                <a:sym typeface="Symbol" panose="05050102010706020507" pitchFamily="18" charset="2"/>
              </a:rPr>
              <a:t> zaporedje, po kakršnem sprašuje naloga;</a:t>
            </a:r>
            <a:br>
              <a:rPr lang="sl-SI" dirty="0" smtClean="0">
                <a:sym typeface="Symbol" panose="05050102010706020507" pitchFamily="18" charset="2"/>
              </a:rPr>
            </a:br>
            <a:endParaRPr lang="sl-SI" dirty="0" smtClean="0">
              <a:sym typeface="Symbol" panose="05050102010706020507" pitchFamily="18" charset="2"/>
            </a:endParaRP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Graf s prejšnje strani ima </a:t>
            </a:r>
            <a:r>
              <a:rPr lang="sl-SI" i="1" dirty="0" smtClean="0">
                <a:sym typeface="Symbol" panose="05050102010706020507" pitchFamily="18" charset="2"/>
              </a:rPr>
              <a:t>O</a:t>
            </a:r>
            <a:r>
              <a:rPr lang="sl-SI" dirty="0" smtClean="0">
                <a:sym typeface="Symbol" panose="05050102010706020507" pitchFamily="18" charset="2"/>
              </a:rPr>
              <a:t>(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baseline="30000" dirty="0" smtClean="0">
                <a:sym typeface="Symbol" panose="05050102010706020507" pitchFamily="18" charset="2"/>
              </a:rPr>
              <a:t>2</a:t>
            </a:r>
            <a:r>
              <a:rPr lang="sl-SI" dirty="0" smtClean="0">
                <a:sym typeface="Symbol" panose="05050102010706020507" pitchFamily="18" charset="2"/>
              </a:rPr>
              <a:t>) točk, zato je vsaka </a:t>
            </a:r>
            <a:r>
              <a:rPr lang="sl-SI" i="1" dirty="0" smtClean="0">
                <a:sym typeface="Symbol" panose="05050102010706020507" pitchFamily="18" charset="2"/>
              </a:rPr>
              <a:t>R</a:t>
            </a:r>
            <a:r>
              <a:rPr lang="sl-SI" dirty="0" smtClean="0">
                <a:sym typeface="Symbol" panose="05050102010706020507" pitchFamily="18" charset="2"/>
              </a:rPr>
              <a:t> dolga </a:t>
            </a:r>
            <a:r>
              <a:rPr lang="sl-SI" i="1" dirty="0" smtClean="0">
                <a:sym typeface="Symbol" panose="05050102010706020507" pitchFamily="18" charset="2"/>
              </a:rPr>
              <a:t>O</a:t>
            </a:r>
            <a:r>
              <a:rPr lang="sl-SI" dirty="0" smtClean="0">
                <a:sym typeface="Symbol" panose="05050102010706020507" pitchFamily="18" charset="2"/>
              </a:rPr>
              <a:t>(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baseline="30000" dirty="0" smtClean="0">
                <a:sym typeface="Symbol" panose="05050102010706020507" pitchFamily="18" charset="2"/>
              </a:rPr>
              <a:t>2</a:t>
            </a:r>
            <a:r>
              <a:rPr lang="sl-SI" dirty="0" smtClean="0">
                <a:sym typeface="Symbol" panose="05050102010706020507" pitchFamily="18" charset="2"/>
              </a:rPr>
              <a:t>) korakov</a:t>
            </a:r>
          </a:p>
          <a:p>
            <a:pPr lvl="2"/>
            <a:r>
              <a:rPr lang="sl-SI" dirty="0" smtClean="0">
                <a:sym typeface="Symbol" panose="05050102010706020507" pitchFamily="18" charset="2"/>
              </a:rPr>
              <a:t>Potem imamo </a:t>
            </a:r>
            <a:r>
              <a:rPr lang="sl-SI" i="1" dirty="0" smtClean="0">
                <a:sym typeface="Symbol" panose="05050102010706020507" pitchFamily="18" charset="2"/>
              </a:rPr>
              <a:t>O</a:t>
            </a:r>
            <a:r>
              <a:rPr lang="sl-SI" dirty="0" smtClean="0">
                <a:sym typeface="Symbol" panose="05050102010706020507" pitchFamily="18" charset="2"/>
              </a:rPr>
              <a:t>(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baseline="30000" dirty="0" smtClean="0">
                <a:sym typeface="Symbol" panose="05050102010706020507" pitchFamily="18" charset="2"/>
              </a:rPr>
              <a:t>2</a:t>
            </a:r>
            <a:r>
              <a:rPr lang="sl-SI" dirty="0" smtClean="0">
                <a:sym typeface="Symbol" panose="05050102010706020507" pitchFamily="18" charset="2"/>
              </a:rPr>
              <a:t> · 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dirty="0" smtClean="0">
                <a:sym typeface="Symbol" panose="05050102010706020507" pitchFamily="18" charset="2"/>
              </a:rPr>
              <a:t>) dela, da izračunamo novi </a:t>
            </a:r>
            <a:r>
              <a:rPr lang="sl-SI" i="1" dirty="0" smtClean="0">
                <a:sym typeface="Symbol" panose="05050102010706020507" pitchFamily="18" charset="2"/>
              </a:rPr>
              <a:t>U</a:t>
            </a:r>
          </a:p>
          <a:p>
            <a:pPr lvl="2"/>
            <a:r>
              <a:rPr lang="sl-SI" dirty="0" smtClean="0">
                <a:sym typeface="Symbol" panose="05050102010706020507" pitchFamily="18" charset="2"/>
              </a:rPr>
              <a:t>Glavna zanka ima </a:t>
            </a:r>
            <a:r>
              <a:rPr lang="sl-SI" i="1" dirty="0" smtClean="0">
                <a:sym typeface="Symbol" panose="05050102010706020507" pitchFamily="18" charset="2"/>
              </a:rPr>
              <a:t>O</a:t>
            </a:r>
            <a:r>
              <a:rPr lang="sl-SI" dirty="0" smtClean="0">
                <a:sym typeface="Symbol" panose="05050102010706020507" pitchFamily="18" charset="2"/>
              </a:rPr>
              <a:t>(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dirty="0" smtClean="0">
                <a:sym typeface="Symbol" panose="05050102010706020507" pitchFamily="18" charset="2"/>
              </a:rPr>
              <a:t>) iteracij  časovna zahtevnost </a:t>
            </a:r>
            <a:r>
              <a:rPr lang="sl-SI" i="1" dirty="0" smtClean="0">
                <a:sym typeface="Symbol" panose="05050102010706020507" pitchFamily="18" charset="2"/>
              </a:rPr>
              <a:t>O</a:t>
            </a:r>
            <a:r>
              <a:rPr lang="sl-SI" dirty="0" smtClean="0">
                <a:sym typeface="Symbol" panose="05050102010706020507" pitchFamily="18" charset="2"/>
              </a:rPr>
              <a:t>(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baseline="30000" dirty="0" smtClean="0">
                <a:sym typeface="Symbol" panose="05050102010706020507" pitchFamily="18" charset="2"/>
              </a:rPr>
              <a:t>4</a:t>
            </a:r>
            <a:r>
              <a:rPr lang="sl-SI" dirty="0" smtClean="0">
                <a:sym typeface="Symbol" panose="05050102010706020507" pitchFamily="18" charset="2"/>
              </a:rPr>
              <a:t>), zaporedje </a:t>
            </a:r>
            <a:r>
              <a:rPr lang="sl-SI" i="1" dirty="0" smtClean="0">
                <a:sym typeface="Symbol" panose="05050102010706020507" pitchFamily="18" charset="2"/>
              </a:rPr>
              <a:t>Z</a:t>
            </a:r>
            <a:r>
              <a:rPr lang="sl-SI" dirty="0" smtClean="0">
                <a:sym typeface="Symbol" panose="05050102010706020507" pitchFamily="18" charset="2"/>
              </a:rPr>
              <a:t> je dolgo </a:t>
            </a:r>
            <a:r>
              <a:rPr lang="sl-SI" i="1" dirty="0" smtClean="0">
                <a:sym typeface="Symbol" panose="05050102010706020507" pitchFamily="18" charset="2"/>
              </a:rPr>
              <a:t>O</a:t>
            </a:r>
            <a:r>
              <a:rPr lang="sl-SI" dirty="0" smtClean="0">
                <a:sym typeface="Symbol" panose="05050102010706020507" pitchFamily="18" charset="2"/>
              </a:rPr>
              <a:t>(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baseline="30000" dirty="0" smtClean="0">
                <a:sym typeface="Symbol" panose="05050102010706020507" pitchFamily="18" charset="2"/>
              </a:rPr>
              <a:t>3</a:t>
            </a:r>
            <a:r>
              <a:rPr lang="sl-SI" dirty="0" smtClean="0">
                <a:sym typeface="Symbol" panose="05050102010706020507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8617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1.2 Odbojkaške točke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Podano je zaporedje dogodkov na odbojkaški tekmi:</a:t>
            </a:r>
          </a:p>
          <a:p>
            <a:pPr lvl="1"/>
            <a:r>
              <a:rPr lang="sl-SI" dirty="0" smtClean="0"/>
              <a:t>O1, O2 = ekipa 1 oz. 2 je odbila žogo</a:t>
            </a:r>
          </a:p>
          <a:p>
            <a:pPr lvl="1"/>
            <a:r>
              <a:rPr lang="sl-SI" dirty="0" smtClean="0"/>
              <a:t>P1, P2 = žoga je padla na tla na območju ekipe 1 oz. 2</a:t>
            </a:r>
          </a:p>
          <a:p>
            <a:pPr lvl="1"/>
            <a:r>
              <a:rPr lang="sl-SI" dirty="0" smtClean="0"/>
              <a:t>I = žoga je šla iz igrišča (v out)</a:t>
            </a:r>
          </a:p>
          <a:p>
            <a:pPr lvl="1"/>
            <a:r>
              <a:rPr lang="sl-SI" dirty="0" smtClean="0"/>
              <a:t>Naloga: ugotovi, kdo dobi točko.</a:t>
            </a:r>
          </a:p>
          <a:p>
            <a:r>
              <a:rPr lang="sl-SI" dirty="0" smtClean="0"/>
              <a:t>Rešitev:</a:t>
            </a:r>
          </a:p>
          <a:p>
            <a:pPr lvl="1"/>
            <a:r>
              <a:rPr lang="sl-SI" dirty="0" smtClean="0"/>
              <a:t>V zanki obdelujmo dogodke; v spremenljivkah si zapomnimo, katera ekipa je nazadnje odbila žogo in koliko odbojev sme še izvesti</a:t>
            </a:r>
          </a:p>
          <a:p>
            <a:pPr lvl="2"/>
            <a:r>
              <a:rPr lang="sl-SI" dirty="0" smtClean="0"/>
              <a:t>Prvi odboj je servis in tista ekipa ne sme odbiti žoge še enkrat</a:t>
            </a:r>
          </a:p>
          <a:p>
            <a:pPr lvl="2"/>
            <a:r>
              <a:rPr lang="sl-SI" dirty="0" smtClean="0"/>
              <a:t>Drugače pa lahko ekipa odbije žogo trikrat zaporedoma</a:t>
            </a:r>
          </a:p>
          <a:p>
            <a:pPr lvl="2"/>
            <a:r>
              <a:rPr lang="sl-SI" dirty="0" smtClean="0"/>
              <a:t>Če ekipa izvede preveč odbojev zapored, dobi točko nasprotna ekipa</a:t>
            </a:r>
          </a:p>
          <a:p>
            <a:pPr lvl="2"/>
            <a:r>
              <a:rPr lang="sl-SI" dirty="0" smtClean="0"/>
              <a:t>Pri P1/P2 dobi točko nasprotna ekipa od tiste, pri kateri je padla žoga na tla</a:t>
            </a:r>
          </a:p>
          <a:p>
            <a:pPr lvl="2"/>
            <a:r>
              <a:rPr lang="sl-SI" dirty="0" smtClean="0"/>
              <a:t>Pri I dobi točko nasprotna ekipa od tiste, ki je žogo nazadnje odbila</a:t>
            </a:r>
            <a:endParaRPr lang="sl-SI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6935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1.3 Tekstonim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218240" cy="4351338"/>
          </a:xfrm>
        </p:spPr>
        <p:txBody>
          <a:bodyPr/>
          <a:lstStyle/>
          <a:p>
            <a:r>
              <a:rPr lang="sl-SI" dirty="0" smtClean="0"/>
              <a:t>Črke abecede lahko predelamo v števke od 2 do 9</a:t>
            </a:r>
          </a:p>
          <a:p>
            <a:pPr lvl="1"/>
            <a:r>
              <a:rPr lang="sl-SI" dirty="0" smtClean="0"/>
              <a:t>Dana je telefonska številka in seznam besed</a:t>
            </a:r>
          </a:p>
          <a:p>
            <a:pPr lvl="1"/>
            <a:r>
              <a:rPr lang="sl-SI" dirty="0" smtClean="0"/>
              <a:t>Vsako besedo predelaj v številko in poglej, ali se pojavlja kot podniz v dani telefonski številki; le-to potem izpiši, pri čemer ta podniz zamenjaj z besedo</a:t>
            </a:r>
          </a:p>
          <a:p>
            <a:r>
              <a:rPr lang="sl-SI" dirty="0" smtClean="0"/>
              <a:t>Rešitev:</a:t>
            </a:r>
          </a:p>
          <a:p>
            <a:pPr lvl="1"/>
            <a:r>
              <a:rPr lang="sl-SI" dirty="0" smtClean="0"/>
              <a:t>V zanki gremo po besedah</a:t>
            </a:r>
          </a:p>
          <a:p>
            <a:pPr lvl="2"/>
            <a:r>
              <a:rPr lang="sl-SI" dirty="0" smtClean="0"/>
              <a:t>Z vgnezdeno zanko predelamo črke besede predelamo v števke</a:t>
            </a:r>
          </a:p>
          <a:p>
            <a:pPr lvl="2"/>
            <a:r>
              <a:rPr lang="sl-SI" dirty="0" smtClean="0"/>
              <a:t>Nato s še eno zanko iščemo pojavitve tega podniza v dani telefonski številki</a:t>
            </a:r>
          </a:p>
          <a:p>
            <a:pPr lvl="3"/>
            <a:r>
              <a:rPr lang="sl-SI" dirty="0" smtClean="0"/>
              <a:t>Verjetno ima standardna knjižnica našega jezika kakšno funkcijo za iskanje podniza v nizu (npr. string::find v C++, str.find v pythonu)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3765" y="22212"/>
            <a:ext cx="1322976" cy="18695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4472" y="2026707"/>
            <a:ext cx="1496702" cy="24877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84432" y="4941168"/>
            <a:ext cx="1952037" cy="177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34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1.4 Premešani mozaik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l-SI" dirty="0" smtClean="0"/>
              <a:t>Mozaik = karirasta mreža </a:t>
            </a:r>
            <a:r>
              <a:rPr lang="sl-SI" i="1" dirty="0" smtClean="0"/>
              <a:t>w</a:t>
            </a:r>
            <a:r>
              <a:rPr lang="sl-SI" dirty="0" smtClean="0"/>
              <a:t> </a:t>
            </a:r>
            <a:r>
              <a:rPr lang="sl-SI" dirty="0" smtClean="0">
                <a:sym typeface="Symbol" panose="05050102010706020507" pitchFamily="18" charset="2"/>
              </a:rPr>
              <a:t> </a:t>
            </a:r>
            <a:r>
              <a:rPr lang="sl-SI" i="1" dirty="0" smtClean="0">
                <a:sym typeface="Symbol" panose="05050102010706020507" pitchFamily="18" charset="2"/>
              </a:rPr>
              <a:t>h</a:t>
            </a:r>
            <a:r>
              <a:rPr lang="sl-SI" dirty="0" smtClean="0">
                <a:sym typeface="Symbol" panose="05050102010706020507" pitchFamily="18" charset="2"/>
              </a:rPr>
              <a:t> ploščic, vsaka je v eni od </a:t>
            </a:r>
            <a:r>
              <a:rPr lang="sl-SI" i="1" dirty="0" smtClean="0">
                <a:sym typeface="Symbol" panose="05050102010706020507" pitchFamily="18" charset="2"/>
              </a:rPr>
              <a:t>B</a:t>
            </a:r>
            <a:r>
              <a:rPr lang="sl-SI" dirty="0" smtClean="0">
                <a:sym typeface="Symbol" panose="05050102010706020507" pitchFamily="18" charset="2"/>
              </a:rPr>
              <a:t> možnih barv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Nekdo je pomešal ploščice, tako da so zdaj v napačnem vrstnem redu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Znano je trenutno stanje mreže in želeno končno stanje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Dovoljena operacija: zamenjamo dve ploščici na sosednjih poljih (takih s skupno stranico)</a:t>
            </a:r>
          </a:p>
          <a:p>
            <a:r>
              <a:rPr lang="sl-SI" dirty="0" smtClean="0">
                <a:sym typeface="Symbol" panose="05050102010706020507" pitchFamily="18" charset="2"/>
              </a:rPr>
              <a:t>Rešitev: mozaik popravljamo po vrsticah od zgoraj dol in v vsaki vrstici od leve proti desni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Če na trenutnem mestu ni ploščica prave barve, poiščimo poljubno tako ploščico v neurejenem delu mozaika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S premiki levo ali desno jo spravimo v trenutni stolpec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Nato jo s premigi gor spravimo v trenutno vrstico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Tako se ves čas premika po neurejenem delu mozaika in nam ne bo pokvarila tistega, kar smo že uredili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Koristna izboljšava: za vsako barvo hranimo množico ali seznam polj mreže, na katerih so ploščice te barve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88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1.5 Rokomet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Rezultati tekme so podani kot zaporedje (</a:t>
            </a:r>
            <a:r>
              <a:rPr lang="sl-SI" i="1" dirty="0" smtClean="0"/>
              <a:t>a</a:t>
            </a:r>
            <a:r>
              <a:rPr lang="sl-SI" baseline="-25000" dirty="0" smtClean="0"/>
              <a:t>1</a:t>
            </a:r>
            <a:r>
              <a:rPr lang="sl-SI" dirty="0" smtClean="0"/>
              <a:t>, </a:t>
            </a:r>
            <a:r>
              <a:rPr lang="sl-SI" i="1" dirty="0" smtClean="0"/>
              <a:t>a</a:t>
            </a:r>
            <a:r>
              <a:rPr lang="sl-SI" baseline="-25000" dirty="0" smtClean="0"/>
              <a:t>2</a:t>
            </a:r>
            <a:r>
              <a:rPr lang="sl-SI" dirty="0" smtClean="0"/>
              <a:t>, …, </a:t>
            </a:r>
            <a:r>
              <a:rPr lang="sl-SI" i="1" dirty="0" smtClean="0"/>
              <a:t>a</a:t>
            </a:r>
            <a:r>
              <a:rPr lang="sl-SI" i="1" baseline="-25000" dirty="0" smtClean="0"/>
              <a:t>n</a:t>
            </a:r>
            <a:r>
              <a:rPr lang="sl-SI" dirty="0" smtClean="0"/>
              <a:t>)</a:t>
            </a:r>
          </a:p>
          <a:p>
            <a:pPr lvl="1"/>
            <a:r>
              <a:rPr lang="sl-SI" dirty="0" smtClean="0"/>
              <a:t>Ekipa A je dala </a:t>
            </a:r>
            <a:r>
              <a:rPr lang="sl-SI" i="1" dirty="0" smtClean="0"/>
              <a:t>a</a:t>
            </a:r>
            <a:r>
              <a:rPr lang="sl-SI" baseline="-25000" dirty="0" smtClean="0"/>
              <a:t>1</a:t>
            </a:r>
            <a:r>
              <a:rPr lang="sl-SI" dirty="0" smtClean="0"/>
              <a:t> golov, nato ekipa B en gol;</a:t>
            </a:r>
            <a:br>
              <a:rPr lang="sl-SI" dirty="0" smtClean="0"/>
            </a:br>
            <a:r>
              <a:rPr lang="sl-SI" dirty="0" smtClean="0"/>
              <a:t>nato je dala A še </a:t>
            </a:r>
            <a:r>
              <a:rPr lang="sl-SI" i="1" dirty="0" smtClean="0"/>
              <a:t>a</a:t>
            </a:r>
            <a:r>
              <a:rPr lang="sl-SI" baseline="-25000" dirty="0" smtClean="0"/>
              <a:t>2</a:t>
            </a:r>
            <a:r>
              <a:rPr lang="sl-SI" dirty="0" smtClean="0"/>
              <a:t> golov, nato ekipa B en gol; … ;</a:t>
            </a:r>
            <a:br>
              <a:rPr lang="sl-SI" dirty="0" smtClean="0"/>
            </a:br>
            <a:r>
              <a:rPr lang="sl-SI" dirty="0" smtClean="0"/>
              <a:t>nato je dala A še </a:t>
            </a:r>
            <a:r>
              <a:rPr lang="sl-SI" i="1" dirty="0" smtClean="0"/>
              <a:t>a</a:t>
            </a:r>
            <a:r>
              <a:rPr lang="sl-SI" i="1" baseline="-25000" dirty="0" smtClean="0"/>
              <a:t>n</a:t>
            </a:r>
            <a:r>
              <a:rPr lang="sl-SI" baseline="-25000" dirty="0" smtClean="0"/>
              <a:t> – 1</a:t>
            </a:r>
            <a:r>
              <a:rPr lang="sl-SI" dirty="0" smtClean="0"/>
              <a:t> golov, nato B en gol, nato A še </a:t>
            </a:r>
            <a:r>
              <a:rPr lang="sl-SI" i="1" dirty="0" smtClean="0"/>
              <a:t>a</a:t>
            </a:r>
            <a:r>
              <a:rPr lang="sl-SI" i="1" baseline="-25000" dirty="0" smtClean="0"/>
              <a:t>n</a:t>
            </a:r>
            <a:r>
              <a:rPr lang="sl-SI" dirty="0" smtClean="0"/>
              <a:t> golov.</a:t>
            </a:r>
          </a:p>
          <a:p>
            <a:pPr lvl="1"/>
            <a:r>
              <a:rPr lang="sl-SI" dirty="0" smtClean="0"/>
              <a:t>Izračunaj končni rezultat in povej, kolikokrat se je spremenilo vodstvo.</a:t>
            </a:r>
          </a:p>
          <a:p>
            <a:r>
              <a:rPr lang="sl-SI" dirty="0" smtClean="0"/>
              <a:t>Rešitev:</a:t>
            </a:r>
          </a:p>
          <a:p>
            <a:pPr lvl="1"/>
            <a:r>
              <a:rPr lang="sl-SI" dirty="0" smtClean="0"/>
              <a:t>Za vsako skupin golov ene ekipe (</a:t>
            </a:r>
            <a:r>
              <a:rPr lang="sl-SI" i="1" dirty="0" smtClean="0"/>
              <a:t>a</a:t>
            </a:r>
            <a:r>
              <a:rPr lang="sl-SI" i="1" baseline="-25000" dirty="0" smtClean="0"/>
              <a:t>i</a:t>
            </a:r>
            <a:r>
              <a:rPr lang="sl-SI" dirty="0" smtClean="0"/>
              <a:t> golov ekipe A ali pa 1 gol ekipe B):</a:t>
            </a:r>
          </a:p>
          <a:p>
            <a:pPr lvl="2"/>
            <a:r>
              <a:rPr lang="sl-SI" dirty="0" smtClean="0"/>
              <a:t>Prištejmo gole k rezultatu te ekipe</a:t>
            </a:r>
            <a:endParaRPr lang="sl-SI" i="1" dirty="0" smtClean="0"/>
          </a:p>
          <a:p>
            <a:pPr lvl="2"/>
            <a:r>
              <a:rPr lang="sl-SI" dirty="0" smtClean="0"/>
              <a:t>Če rezultat ni izenačen:</a:t>
            </a:r>
          </a:p>
          <a:p>
            <a:pPr lvl="3"/>
            <a:r>
              <a:rPr lang="sl-SI" dirty="0" smtClean="0"/>
              <a:t>Če je zdaj v vodstvu nasprotna ekipa kot prej, povečamo števec sprememb in si zapomnimo, kdo je zdaj v vodstvu</a:t>
            </a:r>
            <a:endParaRPr lang="sl-SI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0397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4624"/>
            <a:ext cx="10515600" cy="1325563"/>
          </a:xfrm>
        </p:spPr>
        <p:txBody>
          <a:bodyPr/>
          <a:lstStyle/>
          <a:p>
            <a:r>
              <a:rPr lang="sl-SI" dirty="0" smtClean="0"/>
              <a:t>2.1 Disleksija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6752"/>
            <a:ext cx="10515600" cy="5661247"/>
          </a:xfrm>
        </p:spPr>
        <p:txBody>
          <a:bodyPr>
            <a:normAutofit fontScale="92500" lnSpcReduction="10000"/>
          </a:bodyPr>
          <a:lstStyle/>
          <a:p>
            <a:r>
              <a:rPr lang="sl-SI" dirty="0" smtClean="0"/>
              <a:t>Dano je zaporedje (dolgih) nizov, sestavljenih iz števk in zvezdic</a:t>
            </a:r>
          </a:p>
          <a:p>
            <a:pPr lvl="1"/>
            <a:r>
              <a:rPr lang="sl-SI" dirty="0" smtClean="0"/>
              <a:t>Zamenjaj zvezdice s števkami 6 in 9 tako, da bo zaporedje naraščajoče</a:t>
            </a:r>
          </a:p>
          <a:p>
            <a:r>
              <a:rPr lang="sl-SI" dirty="0" smtClean="0"/>
              <a:t>Rešitev: požrešni algoritem</a:t>
            </a:r>
          </a:p>
          <a:p>
            <a:pPr lvl="1"/>
            <a:r>
              <a:rPr lang="sl-SI" dirty="0" smtClean="0"/>
              <a:t>Obravnavajmo nize po vrsti, v vsakem zamenjajmo zvezdice tako, da nastane najmanjši možni niz, ki je še večji od prejšnjega</a:t>
            </a:r>
          </a:p>
          <a:p>
            <a:pPr lvl="1"/>
            <a:r>
              <a:rPr lang="sl-SI" dirty="0" smtClean="0"/>
              <a:t>Recimo, da je </a:t>
            </a:r>
            <a:r>
              <a:rPr lang="sl-SI" i="1" dirty="0" smtClean="0"/>
              <a:t>s</a:t>
            </a:r>
            <a:r>
              <a:rPr lang="sl-SI" dirty="0" smtClean="0"/>
              <a:t> trenutni niz, </a:t>
            </a:r>
            <a:r>
              <a:rPr lang="sl-SI" i="1" dirty="0" smtClean="0"/>
              <a:t>p</a:t>
            </a:r>
            <a:r>
              <a:rPr lang="sl-SI" dirty="0" smtClean="0"/>
              <a:t> pa prejšnji</a:t>
            </a:r>
          </a:p>
          <a:p>
            <a:pPr lvl="2"/>
            <a:r>
              <a:rPr lang="sl-SI" dirty="0" smtClean="0"/>
              <a:t>Če je </a:t>
            </a:r>
            <a:r>
              <a:rPr lang="sl-SI" i="1" dirty="0" smtClean="0"/>
              <a:t>s</a:t>
            </a:r>
            <a:r>
              <a:rPr lang="sl-SI" dirty="0" smtClean="0"/>
              <a:t> krajši od </a:t>
            </a:r>
            <a:r>
              <a:rPr lang="sl-SI" i="1" dirty="0" smtClean="0"/>
              <a:t>p</a:t>
            </a:r>
            <a:r>
              <a:rPr lang="sl-SI" dirty="0" smtClean="0"/>
              <a:t>, bo gotovo manjši od </a:t>
            </a:r>
            <a:r>
              <a:rPr lang="sl-SI" i="1" dirty="0" smtClean="0"/>
              <a:t>p</a:t>
            </a:r>
            <a:r>
              <a:rPr lang="sl-SI" dirty="0" smtClean="0"/>
              <a:t> in je problem nerešljiv</a:t>
            </a:r>
          </a:p>
          <a:p>
            <a:pPr lvl="2"/>
            <a:r>
              <a:rPr lang="sl-SI" dirty="0" smtClean="0"/>
              <a:t>Če je </a:t>
            </a:r>
            <a:r>
              <a:rPr lang="sl-SI" i="1" dirty="0" smtClean="0"/>
              <a:t>s</a:t>
            </a:r>
            <a:r>
              <a:rPr lang="sl-SI" dirty="0" smtClean="0"/>
              <a:t> daljši od </a:t>
            </a:r>
            <a:r>
              <a:rPr lang="sl-SI" i="1" dirty="0" smtClean="0"/>
              <a:t>p</a:t>
            </a:r>
            <a:r>
              <a:rPr lang="sl-SI" dirty="0" smtClean="0"/>
              <a:t>, bo gotovo večji in lahko vse * zamenjamo s 6</a:t>
            </a:r>
          </a:p>
          <a:p>
            <a:pPr lvl="2"/>
            <a:r>
              <a:rPr lang="sl-SI" dirty="0" smtClean="0"/>
              <a:t>Sicer primerjajmo istoležne znake </a:t>
            </a:r>
            <a:r>
              <a:rPr lang="sl-SI" i="1" dirty="0" smtClean="0"/>
              <a:t>s</a:t>
            </a:r>
            <a:r>
              <a:rPr lang="sl-SI" dirty="0" smtClean="0"/>
              <a:t>-ja in </a:t>
            </a:r>
            <a:r>
              <a:rPr lang="sl-SI" i="1" dirty="0" smtClean="0"/>
              <a:t>p</a:t>
            </a:r>
            <a:r>
              <a:rPr lang="sl-SI" dirty="0" smtClean="0"/>
              <a:t>-ja od leve proti desni</a:t>
            </a:r>
          </a:p>
          <a:p>
            <a:pPr lvl="2"/>
            <a:r>
              <a:rPr lang="sl-SI" dirty="0" smtClean="0"/>
              <a:t>Če je </a:t>
            </a:r>
            <a:r>
              <a:rPr lang="sl-SI" i="1" dirty="0" smtClean="0"/>
              <a:t>s</a:t>
            </a:r>
            <a:r>
              <a:rPr lang="sl-SI" dirty="0" smtClean="0"/>
              <a:t>[</a:t>
            </a:r>
            <a:r>
              <a:rPr lang="sl-SI" i="1" dirty="0" smtClean="0"/>
              <a:t>i</a:t>
            </a:r>
            <a:r>
              <a:rPr lang="sl-SI" dirty="0" smtClean="0"/>
              <a:t>] števka in manjša od </a:t>
            </a:r>
            <a:r>
              <a:rPr lang="sl-SI" i="1" dirty="0" smtClean="0"/>
              <a:t>p</a:t>
            </a:r>
            <a:r>
              <a:rPr lang="sl-SI" dirty="0" smtClean="0"/>
              <a:t>[</a:t>
            </a:r>
            <a:r>
              <a:rPr lang="sl-SI" i="1" dirty="0" smtClean="0"/>
              <a:t>i</a:t>
            </a:r>
            <a:r>
              <a:rPr lang="sl-SI" dirty="0" smtClean="0"/>
              <a:t>], je problem nerešljiv</a:t>
            </a:r>
          </a:p>
          <a:p>
            <a:pPr lvl="2"/>
            <a:r>
              <a:rPr lang="sl-SI" dirty="0" smtClean="0"/>
              <a:t>Če je </a:t>
            </a:r>
            <a:r>
              <a:rPr lang="sl-SI" i="1" dirty="0" smtClean="0"/>
              <a:t>s</a:t>
            </a:r>
            <a:r>
              <a:rPr lang="sl-SI" dirty="0" smtClean="0"/>
              <a:t>[</a:t>
            </a:r>
            <a:r>
              <a:rPr lang="sl-SI" i="1" dirty="0" smtClean="0"/>
              <a:t>i</a:t>
            </a:r>
            <a:r>
              <a:rPr lang="sl-SI" dirty="0" smtClean="0"/>
              <a:t>] števka in večja od </a:t>
            </a:r>
            <a:r>
              <a:rPr lang="sl-SI" i="1" dirty="0" smtClean="0"/>
              <a:t>p</a:t>
            </a:r>
            <a:r>
              <a:rPr lang="sl-SI" dirty="0" smtClean="0"/>
              <a:t>[</a:t>
            </a:r>
            <a:r>
              <a:rPr lang="sl-SI" i="1" dirty="0" smtClean="0"/>
              <a:t>i</a:t>
            </a:r>
            <a:r>
              <a:rPr lang="sl-SI" dirty="0" smtClean="0"/>
              <a:t>], lahko vse preostale * zamenjamo s 6</a:t>
            </a:r>
          </a:p>
          <a:p>
            <a:pPr lvl="2"/>
            <a:r>
              <a:rPr lang="sl-SI" dirty="0" smtClean="0"/>
              <a:t>Če je </a:t>
            </a:r>
            <a:r>
              <a:rPr lang="sl-SI" i="1" dirty="0" smtClean="0"/>
              <a:t>s</a:t>
            </a:r>
            <a:r>
              <a:rPr lang="sl-SI" dirty="0" smtClean="0"/>
              <a:t>[</a:t>
            </a:r>
            <a:r>
              <a:rPr lang="sl-SI" i="1" dirty="0" smtClean="0"/>
              <a:t>i</a:t>
            </a:r>
            <a:r>
              <a:rPr lang="sl-SI" dirty="0" smtClean="0"/>
              <a:t>] = * in </a:t>
            </a:r>
            <a:r>
              <a:rPr lang="sl-SI" i="1" dirty="0" smtClean="0"/>
              <a:t>p</a:t>
            </a:r>
            <a:r>
              <a:rPr lang="sl-SI" dirty="0" smtClean="0"/>
              <a:t>[</a:t>
            </a:r>
            <a:r>
              <a:rPr lang="sl-SI" i="1" dirty="0" smtClean="0"/>
              <a:t>i</a:t>
            </a:r>
            <a:r>
              <a:rPr lang="sl-SI" dirty="0" smtClean="0"/>
              <a:t>] = 9, zamenjamo to * z 9 in nadaljujemo</a:t>
            </a:r>
          </a:p>
          <a:p>
            <a:pPr lvl="2"/>
            <a:r>
              <a:rPr lang="sl-SI" dirty="0" smtClean="0"/>
              <a:t>Če je </a:t>
            </a:r>
            <a:r>
              <a:rPr lang="sl-SI" i="1" dirty="0" smtClean="0"/>
              <a:t>s</a:t>
            </a:r>
            <a:r>
              <a:rPr lang="sl-SI" dirty="0" smtClean="0"/>
              <a:t>[</a:t>
            </a:r>
            <a:r>
              <a:rPr lang="sl-SI" i="1" dirty="0" smtClean="0"/>
              <a:t>i</a:t>
            </a:r>
            <a:r>
              <a:rPr lang="sl-SI" dirty="0" smtClean="0"/>
              <a:t>] = * in </a:t>
            </a:r>
            <a:r>
              <a:rPr lang="sl-SI" i="1" dirty="0" smtClean="0"/>
              <a:t>p</a:t>
            </a:r>
            <a:r>
              <a:rPr lang="sl-SI" dirty="0" smtClean="0"/>
              <a:t>[</a:t>
            </a:r>
            <a:r>
              <a:rPr lang="sl-SI" i="1" dirty="0" smtClean="0"/>
              <a:t>i</a:t>
            </a:r>
            <a:r>
              <a:rPr lang="sl-SI" dirty="0" smtClean="0"/>
              <a:t>] = 7 ali 8, zamenjajmo to * 9 in vse preostale * s 6</a:t>
            </a:r>
          </a:p>
          <a:p>
            <a:pPr lvl="2"/>
            <a:r>
              <a:rPr lang="sl-SI" dirty="0" smtClean="0"/>
              <a:t>Če je </a:t>
            </a:r>
            <a:r>
              <a:rPr lang="sl-SI" i="1" dirty="0" smtClean="0"/>
              <a:t>s</a:t>
            </a:r>
            <a:r>
              <a:rPr lang="sl-SI" dirty="0" smtClean="0"/>
              <a:t>[</a:t>
            </a:r>
            <a:r>
              <a:rPr lang="sl-SI" i="1" dirty="0" smtClean="0"/>
              <a:t>i</a:t>
            </a:r>
            <a:r>
              <a:rPr lang="sl-SI" dirty="0" smtClean="0"/>
              <a:t>] = * in </a:t>
            </a:r>
            <a:r>
              <a:rPr lang="sl-SI" i="1" dirty="0" smtClean="0"/>
              <a:t>p</a:t>
            </a:r>
            <a:r>
              <a:rPr lang="sl-SI" dirty="0" smtClean="0"/>
              <a:t>[</a:t>
            </a:r>
            <a:r>
              <a:rPr lang="sl-SI" i="1" dirty="0" smtClean="0"/>
              <a:t>i</a:t>
            </a:r>
            <a:r>
              <a:rPr lang="sl-SI" dirty="0" smtClean="0"/>
              <a:t>] = 0..5, zamenjamo to * s 6 in vse preostale tudi</a:t>
            </a:r>
          </a:p>
          <a:p>
            <a:pPr lvl="2"/>
            <a:r>
              <a:rPr lang="sl-SI" dirty="0" smtClean="0"/>
              <a:t>Če je </a:t>
            </a:r>
            <a:r>
              <a:rPr lang="sl-SI" i="1" dirty="0" smtClean="0"/>
              <a:t>s</a:t>
            </a:r>
            <a:r>
              <a:rPr lang="sl-SI" dirty="0" smtClean="0"/>
              <a:t>[</a:t>
            </a:r>
            <a:r>
              <a:rPr lang="sl-SI" i="1" dirty="0" smtClean="0"/>
              <a:t>i</a:t>
            </a:r>
            <a:r>
              <a:rPr lang="sl-SI" dirty="0" smtClean="0"/>
              <a:t>] = * in </a:t>
            </a:r>
            <a:r>
              <a:rPr lang="sl-SI" i="1" dirty="0" smtClean="0"/>
              <a:t>p</a:t>
            </a:r>
            <a:r>
              <a:rPr lang="sl-SI" dirty="0" smtClean="0"/>
              <a:t>[</a:t>
            </a:r>
            <a:r>
              <a:rPr lang="sl-SI" i="1" dirty="0" smtClean="0"/>
              <a:t>i</a:t>
            </a:r>
            <a:r>
              <a:rPr lang="sl-SI" dirty="0" smtClean="0"/>
              <a:t>] = 6:</a:t>
            </a:r>
          </a:p>
          <a:p>
            <a:pPr lvl="3"/>
            <a:r>
              <a:rPr lang="sl-SI" dirty="0" smtClean="0"/>
              <a:t>Poglejmo, ali bi nastal niz, večji od </a:t>
            </a:r>
            <a:r>
              <a:rPr lang="sl-SI" i="1" dirty="0" smtClean="0"/>
              <a:t>p</a:t>
            </a:r>
            <a:r>
              <a:rPr lang="sl-SI" dirty="0" smtClean="0"/>
              <a:t>, če bi trenutno * zamenjali s 6 in vse ostale z 9</a:t>
            </a:r>
          </a:p>
          <a:p>
            <a:pPr lvl="3"/>
            <a:r>
              <a:rPr lang="sl-SI" dirty="0" smtClean="0"/>
              <a:t>Če da, zamenjamo trenutno * s 6 in nadaljujemo po znakih</a:t>
            </a:r>
          </a:p>
          <a:p>
            <a:pPr lvl="3"/>
            <a:r>
              <a:rPr lang="sl-SI" dirty="0" smtClean="0"/>
              <a:t>Sicer zamenjamo trenutno * z 9 in vse ostale s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44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2.2 Preurejanje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Dana je tabela </a:t>
            </a:r>
            <a:r>
              <a:rPr lang="sl-SI" i="1" dirty="0" smtClean="0"/>
              <a:t>n</a:t>
            </a:r>
            <a:r>
              <a:rPr lang="sl-SI" dirty="0" smtClean="0"/>
              <a:t> števil, ki bi jo radi uredili naraščajoče</a:t>
            </a:r>
          </a:p>
          <a:p>
            <a:pPr lvl="1"/>
            <a:r>
              <a:rPr lang="sl-SI" dirty="0" smtClean="0"/>
              <a:t>Edina dovoljena operacija: izberemo </a:t>
            </a:r>
            <a:r>
              <a:rPr lang="sl-SI" i="1" dirty="0" smtClean="0"/>
              <a:t>n</a:t>
            </a:r>
            <a:r>
              <a:rPr lang="sl-SI" dirty="0" smtClean="0"/>
              <a:t>/2 indeksov in </a:t>
            </a:r>
            <a:br>
              <a:rPr lang="sl-SI" dirty="0" smtClean="0"/>
            </a:br>
            <a:r>
              <a:rPr lang="sl-SI" dirty="0" smtClean="0"/>
              <a:t>uredimo le elemente na teh indeksih</a:t>
            </a:r>
          </a:p>
          <a:p>
            <a:pPr lvl="1"/>
            <a:r>
              <a:rPr lang="sl-SI" dirty="0" smtClean="0"/>
              <a:t>Uredi tabelo s čim manj operacijami</a:t>
            </a:r>
          </a:p>
          <a:p>
            <a:r>
              <a:rPr lang="sl-SI" dirty="0" smtClean="0"/>
              <a:t>Rešitev 1: zgledujmo se po bubble sortu</a:t>
            </a:r>
          </a:p>
          <a:p>
            <a:pPr lvl="1"/>
            <a:r>
              <a:rPr lang="sl-SI" dirty="0" smtClean="0"/>
              <a:t>Razdelimo tabelo na štiri četrtine: A, B, C, D</a:t>
            </a:r>
          </a:p>
          <a:p>
            <a:pPr lvl="1"/>
            <a:r>
              <a:rPr lang="sl-SI" dirty="0" smtClean="0"/>
              <a:t>(1) Uredimo AB </a:t>
            </a:r>
            <a:r>
              <a:rPr lang="sl-SI" dirty="0" smtClean="0">
                <a:sym typeface="Symbol" panose="05050102010706020507" pitchFamily="18" charset="2"/>
              </a:rPr>
              <a:t> v B so zdaj največji elementi iz prve polovice tabele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(2) Uredimo BC  v C so zdaj največji elementi iz prvih 3/4 tabele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(3) Uredimo CD  v D so zdaj največji elementi cele tabele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(4) Uredimo AB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(5) Uredimo BC  v C so zdaj največji elementi izmed tistih, ki niso v D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(6) Uredimo AB  zdaj je celotna tabela urejena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96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2.2 Preurejanje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 smtClean="0"/>
              <a:t>Rešitev 2: zgledujmo se po merge sortu</a:t>
            </a:r>
          </a:p>
          <a:p>
            <a:pPr lvl="1"/>
            <a:r>
              <a:rPr lang="sl-SI" dirty="0" smtClean="0"/>
              <a:t>(1) Uredimo AB </a:t>
            </a:r>
            <a:r>
              <a:rPr lang="sl-SI" dirty="0" smtClean="0">
                <a:sym typeface="Symbol" panose="05050102010706020507" pitchFamily="18" charset="2"/>
              </a:rPr>
              <a:t> v A pridejo najmanjši, v B največji elementi prve polovice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(2) Uredimo CD  v C pridejo najmanjši, v D največji elementi druge polovice</a:t>
            </a:r>
          </a:p>
          <a:p>
            <a:pPr lvl="1"/>
            <a:r>
              <a:rPr lang="sl-SI" dirty="0" smtClean="0"/>
              <a:t>(3) Uredimo AC </a:t>
            </a:r>
            <a:r>
              <a:rPr lang="sl-SI" dirty="0" smtClean="0">
                <a:sym typeface="Symbol" panose="05050102010706020507" pitchFamily="18" charset="2"/>
              </a:rPr>
              <a:t> v A pridejo najmanjši elementi cele tabele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(4) Uredimo BD  v D pridejo največji elementi cele tabele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(5) Uredimo BC  zdaj je urejena cela tabela.</a:t>
            </a:r>
          </a:p>
          <a:p>
            <a:r>
              <a:rPr lang="sl-SI" dirty="0" smtClean="0">
                <a:sym typeface="Symbol" panose="05050102010706020507" pitchFamily="18" charset="2"/>
              </a:rPr>
              <a:t>Rešitev 3: ni treba, da delamo ravno s četrtinami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(1) Izberimo vse indekse iz A in tistih 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dirty="0" smtClean="0">
                <a:sym typeface="Symbol" panose="05050102010706020507" pitchFamily="18" charset="2"/>
              </a:rPr>
              <a:t>/4 indeksov iz {B, C, D}, kjer so najmanjši elementi teh treh četrtin  po tem urejanju so v A najmanjši elementi cele tabele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(2) Izberimo vse indekse iz B in tistih </a:t>
            </a:r>
            <a:r>
              <a:rPr lang="sl-SI" i="1" dirty="0" smtClean="0">
                <a:sym typeface="Symbol" panose="05050102010706020507" pitchFamily="18" charset="2"/>
              </a:rPr>
              <a:t>n</a:t>
            </a:r>
            <a:r>
              <a:rPr lang="sl-SI" dirty="0" smtClean="0">
                <a:sym typeface="Symbol" panose="05050102010706020507" pitchFamily="18" charset="2"/>
              </a:rPr>
              <a:t>/4 indeksov iz {C, D}, kjer so najmanjši elementi teh dveh četrtin  po tem urejanju so v B najmanjši elementi iz {B, C, D}</a:t>
            </a:r>
          </a:p>
          <a:p>
            <a:pPr lvl="1"/>
            <a:r>
              <a:rPr lang="sl-SI" dirty="0" smtClean="0">
                <a:sym typeface="Symbol" panose="05050102010706020507" pitchFamily="18" charset="2"/>
              </a:rPr>
              <a:t>(3) Uredimo CD  zdaj je urejena cela tabela.</a:t>
            </a:r>
          </a:p>
          <a:p>
            <a:r>
              <a:rPr lang="sl-SI" dirty="0" smtClean="0">
                <a:sym typeface="Symbol" panose="05050102010706020507" pitchFamily="18" charset="2"/>
              </a:rPr>
              <a:t>Pokazati je mogoče, da z manj kot 3 urejanji ni mogoče urediti poljubne tabele.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28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25858</TotalTime>
  <Words>1706</Words>
  <Application>Microsoft Office PowerPoint</Application>
  <PresentationFormat>Widescreen</PresentationFormat>
  <Paragraphs>236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Consolas</vt:lpstr>
      <vt:lpstr>Symbol</vt:lpstr>
      <vt:lpstr>Office Theme</vt:lpstr>
      <vt:lpstr>RTK 2024  Naloge in rešitve</vt:lpstr>
      <vt:lpstr>1.1 Budilka</vt:lpstr>
      <vt:lpstr>1.2 Odbojkaške točke</vt:lpstr>
      <vt:lpstr>1.3 Tekstonim</vt:lpstr>
      <vt:lpstr>1.4 Premešani mozaik</vt:lpstr>
      <vt:lpstr>1.5 Rokomet</vt:lpstr>
      <vt:lpstr>2.1 Disleksija</vt:lpstr>
      <vt:lpstr>2.2 Preurejanje</vt:lpstr>
      <vt:lpstr>2.2 Preurejanje</vt:lpstr>
      <vt:lpstr>2.3 Boggle</vt:lpstr>
      <vt:lpstr>2.4 Prepisovanje</vt:lpstr>
      <vt:lpstr>2.4 Prepisovanje</vt:lpstr>
      <vt:lpstr>2.5 Laserji</vt:lpstr>
      <vt:lpstr>3.1 Kiralnost</vt:lpstr>
      <vt:lpstr>3.2 Lučke</vt:lpstr>
      <vt:lpstr>3.2 Lučke</vt:lpstr>
      <vt:lpstr>3.3 Matrika</vt:lpstr>
      <vt:lpstr>3.3 Matrika</vt:lpstr>
      <vt:lpstr>3.4 Vodoravne daljice</vt:lpstr>
      <vt:lpstr>3.4 Vodoravne daljice</vt:lpstr>
      <vt:lpstr>3.5 Krti</vt:lpstr>
      <vt:lpstr>3.5 Krti</vt:lpstr>
    </vt:vector>
  </TitlesOfParts>
  <Company>IJS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Janez Brank</dc:creator>
  <cp:lastModifiedBy>Janez Brank</cp:lastModifiedBy>
  <cp:revision>336</cp:revision>
  <dcterms:created xsi:type="dcterms:W3CDTF">2017-03-18T06:09:27Z</dcterms:created>
  <dcterms:modified xsi:type="dcterms:W3CDTF">2024-05-24T09:38:08Z</dcterms:modified>
</cp:coreProperties>
</file>